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75" r:id="rId1"/>
  </p:sldMasterIdLst>
  <p:sldIdLst>
    <p:sldId id="256" r:id="rId2"/>
    <p:sldId id="266" r:id="rId3"/>
    <p:sldId id="257" r:id="rId4"/>
    <p:sldId id="258" r:id="rId5"/>
    <p:sldId id="259" r:id="rId6"/>
    <p:sldId id="260" r:id="rId7"/>
    <p:sldId id="261" r:id="rId8"/>
    <p:sldId id="262" r:id="rId9"/>
    <p:sldId id="276" r:id="rId10"/>
    <p:sldId id="275" r:id="rId11"/>
    <p:sldId id="263" r:id="rId12"/>
    <p:sldId id="268" r:id="rId13"/>
    <p:sldId id="269" r:id="rId14"/>
    <p:sldId id="270" r:id="rId15"/>
    <p:sldId id="264" r:id="rId16"/>
    <p:sldId id="267" r:id="rId17"/>
    <p:sldId id="265" r:id="rId18"/>
    <p:sldId id="273" r:id="rId19"/>
    <p:sldId id="272" r:id="rId20"/>
    <p:sldId id="271" r:id="rId21"/>
    <p:sldId id="277" r:id="rId22"/>
  </p:sldIdLst>
  <p:sldSz cx="18288000" cy="10287000"/>
  <p:notesSz cx="6858000" cy="9144000"/>
  <p:embeddedFontLst>
    <p:embeddedFont>
      <p:font typeface="Josefin Sans Regular" panose="020B0604020202020204" charset="0"/>
      <p:regular r:id="rId23"/>
    </p:embeddedFont>
    <p:embeddedFont>
      <p:font typeface="Montserrat" panose="00000500000000000000" pitchFamily="2" charset="0"/>
      <p:regular r:id="rId24"/>
      <p:bold r:id="rId25"/>
      <p:italic r:id="rId26"/>
      <p:boldItalic r:id="rId27"/>
    </p:embeddedFont>
    <p:embeddedFont>
      <p:font typeface="Montserrat Extra-Bold" panose="020B0604020202020204" charset="0"/>
      <p:regular r:id="rId28"/>
    </p:embeddedFont>
    <p:embeddedFont>
      <p:font typeface="Tahoma" panose="020B0604030504040204" pitchFamily="34" charset="0"/>
      <p:regular r:id="rId29"/>
      <p:bold r:id="rId30"/>
    </p:embeddedFont>
    <p:embeddedFont>
      <p:font typeface="Trebuchet MS" panose="020B0603020202020204" pitchFamily="34" charset="0"/>
      <p:regular r:id="rId31"/>
      <p:bold r:id="rId32"/>
      <p:italic r:id="rId33"/>
      <p:boldItalic r:id="rId34"/>
    </p:embeddedFont>
    <p:embeddedFont>
      <p:font typeface="Wingdings 3" panose="05040102010807070707" pitchFamily="18" charset="2"/>
      <p:regular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4622" autoAdjust="0"/>
  </p:normalViewPr>
  <p:slideViewPr>
    <p:cSldViewPr>
      <p:cViewPr>
        <p:scale>
          <a:sx n="50" d="100"/>
          <a:sy n="50" d="100"/>
        </p:scale>
        <p:origin x="946" y="2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4T07:29:18.0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12700"/>
            <a:ext cx="18288000" cy="10299701"/>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77519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59575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56550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68607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15774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8511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05153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3656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5412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17352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60437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9016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5/18/2022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26083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52914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1470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5/18/2022</a:t>
            </a:fld>
            <a:endParaRPr lang="en-US"/>
          </a:p>
        </p:txBody>
      </p:sp>
    </p:spTree>
    <p:extLst>
      <p:ext uri="{BB962C8B-B14F-4D97-AF65-F5344CB8AC3E}">
        <p14:creationId xmlns:p14="http://schemas.microsoft.com/office/powerpoint/2010/main" val="776396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5/18/2022</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100345621"/>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6F94620-E156-782A-E1F8-3103054B1ACB}"/>
              </a:ext>
            </a:extLst>
          </p:cNvPr>
          <p:cNvSpPr txBox="1"/>
          <p:nvPr/>
        </p:nvSpPr>
        <p:spPr>
          <a:xfrm>
            <a:off x="8686800" y="5323665"/>
            <a:ext cx="9515474" cy="3135154"/>
          </a:xfrm>
          <a:prstGeom prst="rect">
            <a:avLst/>
          </a:prstGeom>
          <a:noFill/>
        </p:spPr>
        <p:txBody>
          <a:bodyPr wrap="square">
            <a:spAutoFit/>
          </a:bodyPr>
          <a:lstStyle/>
          <a:p>
            <a:pPr>
              <a:lnSpc>
                <a:spcPts val="4760"/>
              </a:lnSpc>
            </a:pPr>
            <a:r>
              <a:rPr lang="vi-VN" sz="3600" dirty="0">
                <a:solidFill>
                  <a:schemeClr val="bg1"/>
                </a:solidFill>
                <a:latin typeface="+mj-lt"/>
              </a:rPr>
              <a:t>Nhóm 4</a:t>
            </a:r>
            <a:r>
              <a:rPr lang="en-US" sz="3600" dirty="0">
                <a:solidFill>
                  <a:schemeClr val="bg1"/>
                </a:solidFill>
                <a:latin typeface="+mj-lt"/>
              </a:rPr>
              <a:t>: </a:t>
            </a:r>
          </a:p>
          <a:p>
            <a:pPr marL="685800" indent="-685800">
              <a:lnSpc>
                <a:spcPts val="4760"/>
              </a:lnSpc>
              <a:buFontTx/>
              <a:buChar char="-"/>
            </a:pPr>
            <a:r>
              <a:rPr lang="en-US" sz="3600" dirty="0">
                <a:solidFill>
                  <a:schemeClr val="bg1"/>
                </a:solidFill>
                <a:latin typeface="+mj-lt"/>
              </a:rPr>
              <a:t>Trần Lâm Tuấn Đạt</a:t>
            </a:r>
          </a:p>
          <a:p>
            <a:pPr marL="685800" indent="-685800">
              <a:lnSpc>
                <a:spcPts val="4760"/>
              </a:lnSpc>
              <a:buFontTx/>
              <a:buChar char="-"/>
            </a:pPr>
            <a:r>
              <a:rPr lang="vi-VN" sz="3600" dirty="0">
                <a:solidFill>
                  <a:schemeClr val="bg1"/>
                </a:solidFill>
                <a:latin typeface="+mj-lt"/>
              </a:rPr>
              <a:t>Nguyễn Dương Đức Tài</a:t>
            </a:r>
            <a:endParaRPr lang="en-US" sz="3600" dirty="0">
              <a:solidFill>
                <a:schemeClr val="bg1"/>
              </a:solidFill>
              <a:latin typeface="+mj-lt"/>
            </a:endParaRPr>
          </a:p>
          <a:p>
            <a:pPr marL="685800" indent="-685800">
              <a:lnSpc>
                <a:spcPts val="4760"/>
              </a:lnSpc>
              <a:buFontTx/>
              <a:buChar char="-"/>
            </a:pPr>
            <a:r>
              <a:rPr lang="vi-VN" sz="3600" dirty="0">
                <a:solidFill>
                  <a:schemeClr val="bg1"/>
                </a:solidFill>
                <a:latin typeface="+mj-lt"/>
              </a:rPr>
              <a:t>Nguyễn Sỹ Trường</a:t>
            </a:r>
            <a:endParaRPr lang="en-US" sz="3600" dirty="0">
              <a:solidFill>
                <a:schemeClr val="bg1"/>
              </a:solidFill>
              <a:latin typeface="+mj-lt"/>
            </a:endParaRPr>
          </a:p>
          <a:p>
            <a:pPr marL="685800" indent="-685800">
              <a:lnSpc>
                <a:spcPts val="4760"/>
              </a:lnSpc>
              <a:buFontTx/>
              <a:buChar char="-"/>
            </a:pPr>
            <a:r>
              <a:rPr lang="vi-VN" sz="3600" dirty="0">
                <a:solidFill>
                  <a:schemeClr val="bg1"/>
                </a:solidFill>
                <a:latin typeface="+mj-lt"/>
              </a:rPr>
              <a:t>Phạm Văn Trí</a:t>
            </a:r>
            <a:endParaRPr lang="en-US" sz="3600" dirty="0">
              <a:solidFill>
                <a:schemeClr val="bg1"/>
              </a:solidFill>
              <a:latin typeface="+mj-lt"/>
            </a:endParaRPr>
          </a:p>
        </p:txBody>
      </p:sp>
      <p:sp>
        <p:nvSpPr>
          <p:cNvPr id="12" name="TextBox 11">
            <a:extLst>
              <a:ext uri="{FF2B5EF4-FFF2-40B4-BE49-F238E27FC236}">
                <a16:creationId xmlns:a16="http://schemas.microsoft.com/office/drawing/2014/main" id="{95E57690-41B6-E26B-6C25-FDDAA3F3B03D}"/>
              </a:ext>
            </a:extLst>
          </p:cNvPr>
          <p:cNvSpPr txBox="1"/>
          <p:nvPr/>
        </p:nvSpPr>
        <p:spPr>
          <a:xfrm>
            <a:off x="7315200" y="321915"/>
            <a:ext cx="9515474" cy="1384995"/>
          </a:xfrm>
          <a:prstGeom prst="rect">
            <a:avLst/>
          </a:prstGeom>
          <a:noFill/>
        </p:spPr>
        <p:txBody>
          <a:bodyPr wrap="square">
            <a:spAutoFit/>
          </a:bodyPr>
          <a:lstStyle/>
          <a:p>
            <a:pPr algn="ctr"/>
            <a:r>
              <a:rPr lang="vi-VN" sz="2800" dirty="0">
                <a:solidFill>
                  <a:schemeClr val="bg1"/>
                </a:solidFill>
                <a:latin typeface="+mj-lt"/>
              </a:rPr>
              <a:t>BỘ CÔNG THƯƠNG</a:t>
            </a:r>
          </a:p>
          <a:p>
            <a:pPr algn="ctr"/>
            <a:r>
              <a:rPr lang="vi-VN" sz="2800" dirty="0">
                <a:solidFill>
                  <a:schemeClr val="bg1"/>
                </a:solidFill>
                <a:latin typeface="+mj-lt"/>
              </a:rPr>
              <a:t>ĐẠI HỌC CÔNG NGHIỆP THÀNH PHỐ HỒ CHÍ MINH</a:t>
            </a:r>
          </a:p>
          <a:p>
            <a:pPr algn="ctr"/>
            <a:r>
              <a:rPr lang="vi-VN" sz="2800" dirty="0">
                <a:solidFill>
                  <a:schemeClr val="bg1"/>
                </a:solidFill>
                <a:latin typeface="+mj-lt"/>
              </a:rPr>
              <a:t>KHOA CÔNG NGHỆ ĐIỆN TỬ</a:t>
            </a:r>
          </a:p>
        </p:txBody>
      </p:sp>
      <p:pic>
        <p:nvPicPr>
          <p:cNvPr id="13" name="Hình ảnh 14">
            <a:extLst>
              <a:ext uri="{FF2B5EF4-FFF2-40B4-BE49-F238E27FC236}">
                <a16:creationId xmlns:a16="http://schemas.microsoft.com/office/drawing/2014/main" id="{3A64BA77-9CB9-A22D-41F9-3ADC7E22D7C2}"/>
              </a:ext>
            </a:extLst>
          </p:cNvPr>
          <p:cNvPicPr>
            <a:picLocks noChangeAspect="1"/>
          </p:cNvPicPr>
          <p:nvPr/>
        </p:nvPicPr>
        <p:blipFill>
          <a:blip r:embed="rId2"/>
          <a:stretch>
            <a:fillRect/>
          </a:stretch>
        </p:blipFill>
        <p:spPr>
          <a:xfrm>
            <a:off x="11041656" y="2164531"/>
            <a:ext cx="2933631" cy="1066800"/>
          </a:xfrm>
          <a:prstGeom prst="rect">
            <a:avLst/>
          </a:prstGeom>
        </p:spPr>
      </p:pic>
      <p:sp>
        <p:nvSpPr>
          <p:cNvPr id="14" name="TextBox 4">
            <a:extLst>
              <a:ext uri="{FF2B5EF4-FFF2-40B4-BE49-F238E27FC236}">
                <a16:creationId xmlns:a16="http://schemas.microsoft.com/office/drawing/2014/main" id="{5EFE63EB-9217-7E79-C287-F80EB4EE8F21}"/>
              </a:ext>
            </a:extLst>
          </p:cNvPr>
          <p:cNvSpPr txBox="1"/>
          <p:nvPr/>
        </p:nvSpPr>
        <p:spPr>
          <a:xfrm>
            <a:off x="8049731" y="3930479"/>
            <a:ext cx="9677400" cy="471796"/>
          </a:xfrm>
          <a:prstGeom prst="rect">
            <a:avLst/>
          </a:prstGeom>
        </p:spPr>
        <p:txBody>
          <a:bodyPr wrap="square" lIns="0" tIns="0" rIns="0" bIns="0" rtlCol="0" anchor="t">
            <a:spAutoFit/>
          </a:bodyPr>
          <a:lstStyle/>
          <a:p>
            <a:pPr algn="ctr">
              <a:lnSpc>
                <a:spcPts val="3359"/>
              </a:lnSpc>
            </a:pPr>
            <a:r>
              <a:rPr lang="en-US" sz="4400" spc="446" dirty="0">
                <a:solidFill>
                  <a:schemeClr val="bg1"/>
                </a:solidFill>
                <a:latin typeface="+mj-lt"/>
              </a:rPr>
              <a:t>DỰ ÁN KỸ THUẬT NÂNG CAO</a:t>
            </a:r>
          </a:p>
        </p:txBody>
      </p:sp>
      <p:pic>
        <p:nvPicPr>
          <p:cNvPr id="15" name="Picture 8">
            <a:extLst>
              <a:ext uri="{FF2B5EF4-FFF2-40B4-BE49-F238E27FC236}">
                <a16:creationId xmlns:a16="http://schemas.microsoft.com/office/drawing/2014/main" id="{26529C69-9644-9536-4A47-BED82EEAF3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457326" y="1678335"/>
            <a:ext cx="5357753" cy="5591583"/>
          </a:xfrm>
          <a:prstGeom prst="rect">
            <a:avLst/>
          </a:prstGeom>
        </p:spPr>
      </p:pic>
      <p:pic>
        <p:nvPicPr>
          <p:cNvPr id="16" name="Picture 10">
            <a:extLst>
              <a:ext uri="{FF2B5EF4-FFF2-40B4-BE49-F238E27FC236}">
                <a16:creationId xmlns:a16="http://schemas.microsoft.com/office/drawing/2014/main" id="{AC09103B-8F33-C1B0-933F-643B0EB623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4494297"/>
            <a:ext cx="1894295" cy="4252500"/>
          </a:xfrm>
          <a:prstGeom prst="rect">
            <a:avLst/>
          </a:prstGeom>
        </p:spPr>
      </p:pic>
      <p:pic>
        <p:nvPicPr>
          <p:cNvPr id="17" name="Picture 7">
            <a:extLst>
              <a:ext uri="{FF2B5EF4-FFF2-40B4-BE49-F238E27FC236}">
                <a16:creationId xmlns:a16="http://schemas.microsoft.com/office/drawing/2014/main" id="{A2DDA307-2F9C-04FC-800B-94A4CD0844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870812" y="2397691"/>
            <a:ext cx="1194327" cy="2586142"/>
          </a:xfrm>
          <a:prstGeom prst="rect">
            <a:avLst/>
          </a:prstGeom>
        </p:spPr>
      </p:pic>
      <p:pic>
        <p:nvPicPr>
          <p:cNvPr id="18" name="Picture 9">
            <a:extLst>
              <a:ext uri="{FF2B5EF4-FFF2-40B4-BE49-F238E27FC236}">
                <a16:creationId xmlns:a16="http://schemas.microsoft.com/office/drawing/2014/main" id="{D1789118-C99C-0765-1BCB-DC4911F506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5217" y="350561"/>
            <a:ext cx="3144039" cy="2440918"/>
          </a:xfrm>
          <a:prstGeom prst="rect">
            <a:avLst/>
          </a:prstGeom>
        </p:spPr>
      </p:pic>
      <p:sp>
        <p:nvSpPr>
          <p:cNvPr id="19" name="TextBox 4">
            <a:extLst>
              <a:ext uri="{FF2B5EF4-FFF2-40B4-BE49-F238E27FC236}">
                <a16:creationId xmlns:a16="http://schemas.microsoft.com/office/drawing/2014/main" id="{2FF493AB-C2E1-C18C-B915-764FB4BF2604}"/>
              </a:ext>
            </a:extLst>
          </p:cNvPr>
          <p:cNvSpPr txBox="1"/>
          <p:nvPr/>
        </p:nvSpPr>
        <p:spPr>
          <a:xfrm>
            <a:off x="8451095" y="4583403"/>
            <a:ext cx="9508907" cy="408766"/>
          </a:xfrm>
          <a:prstGeom prst="rect">
            <a:avLst/>
          </a:prstGeom>
        </p:spPr>
        <p:txBody>
          <a:bodyPr lIns="0" tIns="0" rIns="0" bIns="0" rtlCol="0" anchor="t">
            <a:spAutoFit/>
          </a:bodyPr>
          <a:lstStyle/>
          <a:p>
            <a:pPr algn="ctr">
              <a:lnSpc>
                <a:spcPts val="3359"/>
              </a:lnSpc>
            </a:pPr>
            <a:r>
              <a:rPr lang="vi-VN" sz="2400" b="1" spc="446" dirty="0">
                <a:solidFill>
                  <a:schemeClr val="bg1"/>
                </a:solidFill>
                <a:latin typeface="Josefin Sans Regular"/>
              </a:rPr>
              <a:t>GVHD : Trần Minh Chính</a:t>
            </a:r>
            <a:endParaRPr lang="en-US" sz="2400" b="1" spc="446" dirty="0">
              <a:solidFill>
                <a:schemeClr val="bg1"/>
              </a:solidFill>
              <a:latin typeface="Josefin Sans Regular"/>
            </a:endParaRPr>
          </a:p>
        </p:txBody>
      </p:sp>
      <p:sp>
        <p:nvSpPr>
          <p:cNvPr id="20" name="TextBox 4">
            <a:extLst>
              <a:ext uri="{FF2B5EF4-FFF2-40B4-BE49-F238E27FC236}">
                <a16:creationId xmlns:a16="http://schemas.microsoft.com/office/drawing/2014/main" id="{1BE404E7-1794-5ADA-876C-1640D20FB5DB}"/>
              </a:ext>
            </a:extLst>
          </p:cNvPr>
          <p:cNvSpPr txBox="1"/>
          <p:nvPr/>
        </p:nvSpPr>
        <p:spPr>
          <a:xfrm>
            <a:off x="16078200" y="9220199"/>
            <a:ext cx="838200" cy="289543"/>
          </a:xfrm>
          <a:prstGeom prst="rect">
            <a:avLst/>
          </a:prstGeom>
        </p:spPr>
        <p:txBody>
          <a:bodyPr lIns="0" tIns="0" rIns="0" bIns="0" rtlCol="0" anchor="t">
            <a:spAutoFit/>
          </a:bodyPr>
          <a:lstStyle/>
          <a:p>
            <a:pPr algn="r">
              <a:lnSpc>
                <a:spcPts val="2184"/>
              </a:lnSpc>
            </a:pPr>
            <a:r>
              <a:rPr lang="en-US" sz="2400" dirty="0">
                <a:solidFill>
                  <a:srgbClr val="FFFFFF"/>
                </a:solidFill>
                <a:latin typeface="Montserrat Extra-Bold"/>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7" name="TextBox 7"/>
          <p:cNvSpPr txBox="1"/>
          <p:nvPr/>
        </p:nvSpPr>
        <p:spPr>
          <a:xfrm>
            <a:off x="16230600" y="9124985"/>
            <a:ext cx="838200" cy="289543"/>
          </a:xfrm>
          <a:prstGeom prst="rect">
            <a:avLst/>
          </a:prstGeom>
        </p:spPr>
        <p:txBody>
          <a:bodyPr lIns="0" tIns="0" rIns="0" bIns="0" rtlCol="0" anchor="t">
            <a:spAutoFit/>
          </a:bodyPr>
          <a:lstStyle/>
          <a:p>
            <a:pPr algn="r">
              <a:lnSpc>
                <a:spcPts val="2184"/>
              </a:lnSpc>
            </a:pPr>
            <a:r>
              <a:rPr lang="vi-VN" sz="2400" dirty="0">
                <a:solidFill>
                  <a:srgbClr val="FFFFFF"/>
                </a:solidFill>
                <a:latin typeface="Montserrat Extra-Bold"/>
              </a:rPr>
              <a:t>10</a:t>
            </a:r>
            <a:endParaRPr lang="en-US" sz="2400" dirty="0">
              <a:solidFill>
                <a:srgbClr val="FFFFFF"/>
              </a:solidFill>
              <a:latin typeface="Montserrat Extra-Bold"/>
            </a:endParaRPr>
          </a:p>
        </p:txBody>
      </p:sp>
      <p:pic>
        <p:nvPicPr>
          <p:cNvPr id="8" name="Picture 4">
            <a:extLst>
              <a:ext uri="{FF2B5EF4-FFF2-40B4-BE49-F238E27FC236}">
                <a16:creationId xmlns:a16="http://schemas.microsoft.com/office/drawing/2014/main" id="{58A7F1EF-44AC-4334-5B00-0E87DC44E25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9485" y="952500"/>
            <a:ext cx="595950" cy="595950"/>
          </a:xfrm>
          <a:prstGeom prst="rect">
            <a:avLst/>
          </a:prstGeom>
        </p:spPr>
      </p:pic>
      <p:sp>
        <p:nvSpPr>
          <p:cNvPr id="10" name="TextBox 3">
            <a:extLst>
              <a:ext uri="{FF2B5EF4-FFF2-40B4-BE49-F238E27FC236}">
                <a16:creationId xmlns:a16="http://schemas.microsoft.com/office/drawing/2014/main" id="{9383E3CD-E380-80E2-2801-0CE7BB2B7E9E}"/>
              </a:ext>
            </a:extLst>
          </p:cNvPr>
          <p:cNvSpPr txBox="1"/>
          <p:nvPr/>
        </p:nvSpPr>
        <p:spPr>
          <a:xfrm>
            <a:off x="1143000" y="950595"/>
            <a:ext cx="2417695" cy="1111266"/>
          </a:xfrm>
          <a:prstGeom prst="rect">
            <a:avLst/>
          </a:prstGeom>
        </p:spPr>
        <p:txBody>
          <a:bodyPr wrap="square" lIns="0" tIns="0" rIns="0" bIns="0" rtlCol="0" anchor="t">
            <a:spAutoFit/>
          </a:bodyPr>
          <a:lstStyle/>
          <a:p>
            <a:pPr>
              <a:lnSpc>
                <a:spcPts val="4479"/>
              </a:lnSpc>
              <a:spcBef>
                <a:spcPct val="0"/>
              </a:spcBef>
            </a:pPr>
            <a:r>
              <a:rPr lang="vi-VN" sz="3199" dirty="0">
                <a:solidFill>
                  <a:schemeClr val="bg1"/>
                </a:solidFill>
                <a:latin typeface="Montserrat"/>
              </a:rPr>
              <a:t>C</a:t>
            </a:r>
            <a:r>
              <a:rPr lang="en-US" sz="3199" dirty="0" err="1">
                <a:solidFill>
                  <a:schemeClr val="bg1"/>
                </a:solidFill>
                <a:latin typeface="Montserrat"/>
              </a:rPr>
              <a:t>hương</a:t>
            </a:r>
            <a:r>
              <a:rPr lang="en-US" sz="3199" dirty="0">
                <a:solidFill>
                  <a:schemeClr val="bg1"/>
                </a:solidFill>
                <a:latin typeface="Montserrat"/>
              </a:rPr>
              <a:t> </a:t>
            </a:r>
            <a:r>
              <a:rPr lang="en-US" sz="3199" dirty="0" err="1">
                <a:solidFill>
                  <a:schemeClr val="bg1"/>
                </a:solidFill>
                <a:latin typeface="Montserrat"/>
              </a:rPr>
              <a:t>trình</a:t>
            </a:r>
            <a:r>
              <a:rPr lang="en-US" sz="3199" dirty="0">
                <a:solidFill>
                  <a:schemeClr val="bg1"/>
                </a:solidFill>
                <a:latin typeface="Montserrat"/>
              </a:rPr>
              <a:t> </a:t>
            </a:r>
            <a:r>
              <a:rPr lang="en-US" sz="3199" dirty="0" err="1">
                <a:solidFill>
                  <a:schemeClr val="bg1"/>
                </a:solidFill>
                <a:latin typeface="Montserrat"/>
              </a:rPr>
              <a:t>chính</a:t>
            </a:r>
            <a:endParaRPr lang="en-US" sz="3199" dirty="0">
              <a:solidFill>
                <a:schemeClr val="bg1"/>
              </a:solidFill>
              <a:latin typeface="Montserrat"/>
            </a:endParaRPr>
          </a:p>
        </p:txBody>
      </p:sp>
      <p:pic>
        <p:nvPicPr>
          <p:cNvPr id="17" name="Picture 16">
            <a:extLst>
              <a:ext uri="{FF2B5EF4-FFF2-40B4-BE49-F238E27FC236}">
                <a16:creationId xmlns:a16="http://schemas.microsoft.com/office/drawing/2014/main" id="{8417A6E3-2FA4-84F1-FD8C-89473C31D7E4}"/>
              </a:ext>
            </a:extLst>
          </p:cNvPr>
          <p:cNvPicPr>
            <a:picLocks noChangeAspect="1"/>
          </p:cNvPicPr>
          <p:nvPr/>
        </p:nvPicPr>
        <p:blipFill>
          <a:blip r:embed="rId4"/>
          <a:stretch>
            <a:fillRect/>
          </a:stretch>
        </p:blipFill>
        <p:spPr>
          <a:xfrm>
            <a:off x="3962400" y="723900"/>
            <a:ext cx="12268200" cy="8620130"/>
          </a:xfrm>
          <a:prstGeom prst="rect">
            <a:avLst/>
          </a:prstGeom>
        </p:spPr>
      </p:pic>
    </p:spTree>
    <p:extLst>
      <p:ext uri="{BB962C8B-B14F-4D97-AF65-F5344CB8AC3E}">
        <p14:creationId xmlns:p14="http://schemas.microsoft.com/office/powerpoint/2010/main" val="361089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2"/>
          <p:cNvSpPr txBox="1"/>
          <p:nvPr/>
        </p:nvSpPr>
        <p:spPr>
          <a:xfrm>
            <a:off x="4343400" y="244186"/>
            <a:ext cx="10242442" cy="960456"/>
          </a:xfrm>
          <a:prstGeom prst="rect">
            <a:avLst/>
          </a:prstGeom>
        </p:spPr>
        <p:txBody>
          <a:bodyPr wrap="square" lIns="0" tIns="0" rIns="0" bIns="0" rtlCol="0" anchor="t">
            <a:spAutoFit/>
          </a:bodyPr>
          <a:lstStyle/>
          <a:p>
            <a:pPr algn="ctr">
              <a:lnSpc>
                <a:spcPts val="8800"/>
              </a:lnSpc>
            </a:pPr>
            <a:r>
              <a:rPr lang="en-US" sz="3600" dirty="0" err="1">
                <a:latin typeface="Montserrat Extra-Bold"/>
              </a:rPr>
              <a:t>Sơ</a:t>
            </a:r>
            <a:r>
              <a:rPr lang="en-US" sz="3600" dirty="0">
                <a:latin typeface="Montserrat Extra-Bold"/>
              </a:rPr>
              <a:t> </a:t>
            </a:r>
            <a:r>
              <a:rPr lang="en-US" sz="3600" dirty="0" err="1">
                <a:latin typeface="Montserrat Extra-Bold"/>
              </a:rPr>
              <a:t>đồ</a:t>
            </a:r>
            <a:r>
              <a:rPr lang="en-US" sz="3600" dirty="0">
                <a:latin typeface="Montserrat Extra-Bold"/>
              </a:rPr>
              <a:t> </a:t>
            </a:r>
            <a:r>
              <a:rPr lang="en-US" sz="3600" dirty="0" err="1">
                <a:latin typeface="Montserrat Extra-Bold"/>
              </a:rPr>
              <a:t>khối</a:t>
            </a:r>
            <a:r>
              <a:rPr lang="en-US" sz="3600" dirty="0">
                <a:latin typeface="Montserrat Extra-Bold"/>
              </a:rPr>
              <a:t> </a:t>
            </a:r>
            <a:r>
              <a:rPr lang="en-US" sz="3600" dirty="0" err="1">
                <a:latin typeface="Montserrat Extra-Bold"/>
              </a:rPr>
              <a:t>hệ</a:t>
            </a:r>
            <a:r>
              <a:rPr lang="en-US" sz="3600" dirty="0">
                <a:latin typeface="Montserrat Extra-Bold"/>
              </a:rPr>
              <a:t> </a:t>
            </a:r>
            <a:r>
              <a:rPr lang="en-US" sz="3600" dirty="0" err="1">
                <a:latin typeface="Montserrat Extra-Bold"/>
              </a:rPr>
              <a:t>thống</a:t>
            </a:r>
            <a:endParaRPr lang="en-US" sz="3600" dirty="0">
              <a:latin typeface="Montserrat Extra-Bold"/>
            </a:endParaRPr>
          </a:p>
        </p:txBody>
      </p:sp>
      <p:sp>
        <p:nvSpPr>
          <p:cNvPr id="8" name="TextBox 16">
            <a:extLst>
              <a:ext uri="{FF2B5EF4-FFF2-40B4-BE49-F238E27FC236}">
                <a16:creationId xmlns:a16="http://schemas.microsoft.com/office/drawing/2014/main" id="{77BAEDE0-BD69-2318-EED9-B4A888F404E9}"/>
              </a:ext>
            </a:extLst>
          </p:cNvPr>
          <p:cNvSpPr txBox="1"/>
          <p:nvPr/>
        </p:nvSpPr>
        <p:spPr>
          <a:xfrm>
            <a:off x="15925800" y="9319015"/>
            <a:ext cx="838200" cy="289543"/>
          </a:xfrm>
          <a:prstGeom prst="rect">
            <a:avLst/>
          </a:prstGeom>
        </p:spPr>
        <p:txBody>
          <a:bodyPr lIns="0" tIns="0" rIns="0" bIns="0" rtlCol="0" anchor="t">
            <a:spAutoFit/>
          </a:bodyPr>
          <a:lstStyle/>
          <a:p>
            <a:pPr algn="r">
              <a:lnSpc>
                <a:spcPts val="2184"/>
              </a:lnSpc>
            </a:pPr>
            <a:r>
              <a:rPr lang="vi-VN" sz="2400" dirty="0">
                <a:solidFill>
                  <a:srgbClr val="292929"/>
                </a:solidFill>
                <a:latin typeface="Montserrat Extra-Bold"/>
              </a:rPr>
              <a:t>11</a:t>
            </a:r>
            <a:endParaRPr lang="en-US" sz="2400" dirty="0">
              <a:solidFill>
                <a:srgbClr val="292929"/>
              </a:solidFill>
              <a:latin typeface="Montserrat Extra-Bold"/>
            </a:endParaRPr>
          </a:p>
        </p:txBody>
      </p:sp>
      <p:pic>
        <p:nvPicPr>
          <p:cNvPr id="4" name="Picture 3">
            <a:extLst>
              <a:ext uri="{FF2B5EF4-FFF2-40B4-BE49-F238E27FC236}">
                <a16:creationId xmlns:a16="http://schemas.microsoft.com/office/drawing/2014/main" id="{F8BEFF21-00AF-CECD-FD9D-33C9EDAD5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1470642"/>
            <a:ext cx="16078200" cy="79931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2"/>
          <p:cNvSpPr txBox="1"/>
          <p:nvPr/>
        </p:nvSpPr>
        <p:spPr>
          <a:xfrm>
            <a:off x="4267200" y="0"/>
            <a:ext cx="10242442" cy="960456"/>
          </a:xfrm>
          <a:prstGeom prst="rect">
            <a:avLst/>
          </a:prstGeom>
        </p:spPr>
        <p:txBody>
          <a:bodyPr wrap="square" lIns="0" tIns="0" rIns="0" bIns="0" rtlCol="0" anchor="t">
            <a:spAutoFit/>
          </a:bodyPr>
          <a:lstStyle/>
          <a:p>
            <a:pPr algn="ctr">
              <a:lnSpc>
                <a:spcPts val="8800"/>
              </a:lnSpc>
            </a:pPr>
            <a:r>
              <a:rPr lang="vi-VN" sz="3600" dirty="0">
                <a:solidFill>
                  <a:srgbClr val="FFFFFF"/>
                </a:solidFill>
                <a:latin typeface="Montserrat Extra-Bold"/>
              </a:rPr>
              <a:t>Các linh kiện cần dùng</a:t>
            </a:r>
            <a:endParaRPr lang="en-US" sz="3600" dirty="0">
              <a:solidFill>
                <a:srgbClr val="FFFFFF"/>
              </a:solidFill>
              <a:latin typeface="Montserrat Extra-Bold"/>
            </a:endParaRPr>
          </a:p>
        </p:txBody>
      </p:sp>
      <p:sp>
        <p:nvSpPr>
          <p:cNvPr id="8" name="TextBox 16">
            <a:extLst>
              <a:ext uri="{FF2B5EF4-FFF2-40B4-BE49-F238E27FC236}">
                <a16:creationId xmlns:a16="http://schemas.microsoft.com/office/drawing/2014/main" id="{77BAEDE0-BD69-2318-EED9-B4A888F404E9}"/>
              </a:ext>
            </a:extLst>
          </p:cNvPr>
          <p:cNvSpPr txBox="1"/>
          <p:nvPr/>
        </p:nvSpPr>
        <p:spPr>
          <a:xfrm>
            <a:off x="15392400" y="9226998"/>
            <a:ext cx="838200" cy="289543"/>
          </a:xfrm>
          <a:prstGeom prst="rect">
            <a:avLst/>
          </a:prstGeom>
        </p:spPr>
        <p:txBody>
          <a:bodyPr lIns="0" tIns="0" rIns="0" bIns="0" rtlCol="0" anchor="t">
            <a:spAutoFit/>
          </a:bodyPr>
          <a:lstStyle/>
          <a:p>
            <a:pPr algn="r">
              <a:lnSpc>
                <a:spcPts val="2184"/>
              </a:lnSpc>
            </a:pPr>
            <a:r>
              <a:rPr lang="vi-VN" sz="2400" dirty="0">
                <a:solidFill>
                  <a:srgbClr val="292929"/>
                </a:solidFill>
                <a:latin typeface="Montserrat Extra-Bold"/>
              </a:rPr>
              <a:t>12</a:t>
            </a:r>
            <a:endParaRPr lang="en-US" sz="2400" dirty="0">
              <a:solidFill>
                <a:srgbClr val="292929"/>
              </a:solidFill>
              <a:latin typeface="Montserrat Extra-Bold"/>
            </a:endParaRPr>
          </a:p>
        </p:txBody>
      </p:sp>
      <p:pic>
        <p:nvPicPr>
          <p:cNvPr id="6" name="Picture 5" descr="Tìm hiểu về các chân GPIO của Raspberry Pi - Điện Tử Việt">
            <a:extLst>
              <a:ext uri="{FF2B5EF4-FFF2-40B4-BE49-F238E27FC236}">
                <a16:creationId xmlns:a16="http://schemas.microsoft.com/office/drawing/2014/main" id="{CA5CC9EC-FB6B-A5DE-8FC7-CAB1B05FA5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61929" y="1333500"/>
            <a:ext cx="8077200" cy="6689986"/>
          </a:xfrm>
          <a:prstGeom prst="rect">
            <a:avLst/>
          </a:prstGeom>
          <a:noFill/>
          <a:ln>
            <a:noFill/>
          </a:ln>
        </p:spPr>
      </p:pic>
      <p:pic>
        <p:nvPicPr>
          <p:cNvPr id="9" name="Picture 8">
            <a:extLst>
              <a:ext uri="{FF2B5EF4-FFF2-40B4-BE49-F238E27FC236}">
                <a16:creationId xmlns:a16="http://schemas.microsoft.com/office/drawing/2014/main" id="{BB6B3259-1E53-277A-12F3-40D7432552A1}"/>
              </a:ext>
            </a:extLst>
          </p:cNvPr>
          <p:cNvPicPr>
            <a:picLocks noChangeAspect="1"/>
          </p:cNvPicPr>
          <p:nvPr/>
        </p:nvPicPr>
        <p:blipFill>
          <a:blip r:embed="rId3"/>
          <a:stretch>
            <a:fillRect/>
          </a:stretch>
        </p:blipFill>
        <p:spPr>
          <a:xfrm>
            <a:off x="457201" y="1333500"/>
            <a:ext cx="8229600" cy="6689986"/>
          </a:xfrm>
          <a:prstGeom prst="rect">
            <a:avLst/>
          </a:prstGeom>
        </p:spPr>
      </p:pic>
      <p:sp>
        <p:nvSpPr>
          <p:cNvPr id="11" name="TextBox 10">
            <a:extLst>
              <a:ext uri="{FF2B5EF4-FFF2-40B4-BE49-F238E27FC236}">
                <a16:creationId xmlns:a16="http://schemas.microsoft.com/office/drawing/2014/main" id="{02402274-6AFB-4A10-B090-8552E1DB044F}"/>
              </a:ext>
            </a:extLst>
          </p:cNvPr>
          <p:cNvSpPr txBox="1"/>
          <p:nvPr/>
        </p:nvSpPr>
        <p:spPr>
          <a:xfrm>
            <a:off x="5715000" y="8703778"/>
            <a:ext cx="9527240" cy="523220"/>
          </a:xfrm>
          <a:prstGeom prst="rect">
            <a:avLst/>
          </a:prstGeom>
          <a:noFill/>
        </p:spPr>
        <p:txBody>
          <a:bodyPr wrap="square">
            <a:spAutoFit/>
          </a:bodyPr>
          <a:lstStyle/>
          <a:p>
            <a:r>
              <a:rPr lang="en-US" sz="28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Raspberry Pi</a:t>
            </a:r>
            <a:r>
              <a:rPr lang="vi-VN" sz="28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và sơ đồ chân kết nối</a:t>
            </a:r>
            <a:endParaRPr lang="en-US" sz="2800" dirty="0"/>
          </a:p>
        </p:txBody>
      </p:sp>
    </p:spTree>
    <p:extLst>
      <p:ext uri="{BB962C8B-B14F-4D97-AF65-F5344CB8AC3E}">
        <p14:creationId xmlns:p14="http://schemas.microsoft.com/office/powerpoint/2010/main" val="4027439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Điều khiển tốc độ Motor DC bằng L298 - Kiến thức về ngành tự động hóa">
            <a:extLst>
              <a:ext uri="{FF2B5EF4-FFF2-40B4-BE49-F238E27FC236}">
                <a16:creationId xmlns:a16="http://schemas.microsoft.com/office/drawing/2014/main" id="{25E05363-8A23-8269-4020-E4C6DFA782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96275" y="1090617"/>
            <a:ext cx="4648200" cy="4876800"/>
          </a:xfrm>
          <a:prstGeom prst="rect">
            <a:avLst/>
          </a:prstGeom>
          <a:noFill/>
          <a:ln>
            <a:noFill/>
          </a:ln>
        </p:spPr>
      </p:pic>
      <p:pic>
        <p:nvPicPr>
          <p:cNvPr id="4" name="Picture 3" descr="Khung xe robot 2 tầng 4 bánh">
            <a:extLst>
              <a:ext uri="{FF2B5EF4-FFF2-40B4-BE49-F238E27FC236}">
                <a16:creationId xmlns:a16="http://schemas.microsoft.com/office/drawing/2014/main" id="{507C00B7-8B62-B424-4A29-0D1F351D40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2020" y="1181100"/>
            <a:ext cx="5049157" cy="4819650"/>
          </a:xfrm>
          <a:prstGeom prst="rect">
            <a:avLst/>
          </a:prstGeom>
          <a:noFill/>
          <a:ln>
            <a:noFill/>
          </a:ln>
        </p:spPr>
      </p:pic>
      <p:sp>
        <p:nvSpPr>
          <p:cNvPr id="5" name="Title 4">
            <a:extLst>
              <a:ext uri="{FF2B5EF4-FFF2-40B4-BE49-F238E27FC236}">
                <a16:creationId xmlns:a16="http://schemas.microsoft.com/office/drawing/2014/main" id="{AD030440-6C7D-FE4E-16CB-0335B635B19C}"/>
              </a:ext>
            </a:extLst>
          </p:cNvPr>
          <p:cNvSpPr>
            <a:spLocks noGrp="1"/>
          </p:cNvSpPr>
          <p:nvPr>
            <p:ph type="title"/>
          </p:nvPr>
        </p:nvSpPr>
        <p:spPr>
          <a:xfrm>
            <a:off x="381000" y="6438900"/>
            <a:ext cx="5753100" cy="440533"/>
          </a:xfrm>
        </p:spPr>
        <p:txBody>
          <a:bodyPr>
            <a:noAutofit/>
          </a:bodyPr>
          <a:lstStyle/>
          <a:p>
            <a:pPr algn="ctr"/>
            <a:r>
              <a:rPr lang="vi-VN" sz="4000" dirty="0">
                <a:solidFill>
                  <a:schemeClr val="tx1"/>
                </a:solidFill>
                <a:latin typeface="Times New Roman" panose="02020603050405020304" pitchFamily="18" charset="0"/>
                <a:cs typeface="Times New Roman" panose="02020603050405020304" pitchFamily="18" charset="0"/>
              </a:rPr>
              <a:t>Khung xe</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A714738-B841-2E3B-4E6F-EB05A7C77D27}"/>
              </a:ext>
            </a:extLst>
          </p:cNvPr>
          <p:cNvSpPr txBox="1"/>
          <p:nvPr/>
        </p:nvSpPr>
        <p:spPr>
          <a:xfrm>
            <a:off x="7696200" y="6248130"/>
            <a:ext cx="3543300" cy="905056"/>
          </a:xfrm>
          <a:prstGeom prst="rect">
            <a:avLst/>
          </a:prstGeom>
          <a:noFill/>
        </p:spPr>
        <p:txBody>
          <a:bodyPr wrap="square">
            <a:spAutoFit/>
          </a:bodyPr>
          <a:lstStyle/>
          <a:p>
            <a:pPr marL="0" marR="0" algn="ctr">
              <a:lnSpc>
                <a:spcPct val="150000"/>
              </a:lnSpc>
              <a:spcBef>
                <a:spcPts val="0"/>
              </a:spcBef>
              <a:spcAft>
                <a:spcPts val="1000"/>
              </a:spcAft>
            </a:pPr>
            <a:r>
              <a:rPr lang="en-US" sz="4000" i="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Module L298</a:t>
            </a:r>
            <a:endParaRPr lang="en-US" sz="4000" i="1" dirty="0">
              <a:solidFill>
                <a:srgbClr val="44546A"/>
              </a:solidFill>
              <a:effectLst/>
              <a:latin typeface="Times New Roman" panose="02020603050405020304" pitchFamily="18" charset="0"/>
              <a:ea typeface="Calibri" panose="020F0502020204030204" pitchFamily="34" charset="0"/>
              <a:cs typeface="Arial" panose="020B0604020202020204" pitchFamily="34" charset="0"/>
            </a:endParaRPr>
          </a:p>
        </p:txBody>
      </p:sp>
      <p:sp>
        <p:nvSpPr>
          <p:cNvPr id="9" name="AutoShape 15">
            <a:extLst>
              <a:ext uri="{FF2B5EF4-FFF2-40B4-BE49-F238E27FC236}">
                <a16:creationId xmlns:a16="http://schemas.microsoft.com/office/drawing/2014/main" id="{67C57D3E-962D-A3CB-4C94-B776A2784AF4}"/>
              </a:ext>
            </a:extLst>
          </p:cNvPr>
          <p:cNvSpPr/>
          <p:nvPr/>
        </p:nvSpPr>
        <p:spPr>
          <a:xfrm>
            <a:off x="396240" y="9196383"/>
            <a:ext cx="15829676" cy="28575"/>
          </a:xfrm>
          <a:prstGeom prst="rect">
            <a:avLst/>
          </a:prstGeom>
          <a:solidFill>
            <a:srgbClr val="292929"/>
          </a:solidFill>
        </p:spPr>
      </p:sp>
      <p:pic>
        <p:nvPicPr>
          <p:cNvPr id="6" name="Picture 5">
            <a:extLst>
              <a:ext uri="{FF2B5EF4-FFF2-40B4-BE49-F238E27FC236}">
                <a16:creationId xmlns:a16="http://schemas.microsoft.com/office/drawing/2014/main" id="{09FAAB16-D800-2DB2-5B65-D122E7432D5D}"/>
              </a:ext>
            </a:extLst>
          </p:cNvPr>
          <p:cNvPicPr>
            <a:picLocks noChangeAspect="1"/>
          </p:cNvPicPr>
          <p:nvPr/>
        </p:nvPicPr>
        <p:blipFill>
          <a:blip r:embed="rId4"/>
          <a:stretch>
            <a:fillRect/>
          </a:stretch>
        </p:blipFill>
        <p:spPr>
          <a:xfrm>
            <a:off x="12839574" y="1914534"/>
            <a:ext cx="4496051" cy="3228966"/>
          </a:xfrm>
          <a:prstGeom prst="rect">
            <a:avLst/>
          </a:prstGeom>
        </p:spPr>
      </p:pic>
      <p:sp>
        <p:nvSpPr>
          <p:cNvPr id="10" name="TextBox 9">
            <a:extLst>
              <a:ext uri="{FF2B5EF4-FFF2-40B4-BE49-F238E27FC236}">
                <a16:creationId xmlns:a16="http://schemas.microsoft.com/office/drawing/2014/main" id="{AAD6BF85-20B6-B300-1ACB-02D43887F8FE}"/>
              </a:ext>
            </a:extLst>
          </p:cNvPr>
          <p:cNvSpPr txBox="1"/>
          <p:nvPr/>
        </p:nvSpPr>
        <p:spPr>
          <a:xfrm>
            <a:off x="12488511" y="6248130"/>
            <a:ext cx="5198176" cy="905056"/>
          </a:xfrm>
          <a:prstGeom prst="rect">
            <a:avLst/>
          </a:prstGeom>
          <a:noFill/>
        </p:spPr>
        <p:txBody>
          <a:bodyPr wrap="square">
            <a:spAutoFit/>
          </a:bodyPr>
          <a:lstStyle/>
          <a:p>
            <a:pPr marL="0" marR="0" algn="ctr">
              <a:lnSpc>
                <a:spcPct val="150000"/>
              </a:lnSpc>
              <a:spcBef>
                <a:spcPts val="0"/>
              </a:spcBef>
              <a:spcAft>
                <a:spcPts val="1000"/>
              </a:spcAft>
            </a:pPr>
            <a:r>
              <a:rPr lang="en-US" sz="4000" i="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4000" dirty="0">
                <a:solidFill>
                  <a:srgbClr val="000000"/>
                </a:solidFill>
                <a:latin typeface="Times New Roman" panose="02020603050405020304" pitchFamily="18" charset="0"/>
                <a:ea typeface="Calibri" panose="020F0502020204030204" pitchFamily="34" charset="0"/>
                <a:cs typeface="Arial" panose="020B0604020202020204" pitchFamily="34" charset="0"/>
              </a:rPr>
              <a:t>Pin LIPO – 11.1v</a:t>
            </a:r>
            <a:endParaRPr lang="en-US" sz="4000" i="1" dirty="0">
              <a:solidFill>
                <a:srgbClr val="44546A"/>
              </a:solidFill>
              <a:effectLst/>
              <a:latin typeface="Times New Roman" panose="02020603050405020304" pitchFamily="18" charset="0"/>
              <a:ea typeface="Calibri" panose="020F0502020204030204" pitchFamily="34" charset="0"/>
              <a:cs typeface="Arial" panose="020B0604020202020204" pitchFamily="34" charset="0"/>
            </a:endParaRPr>
          </a:p>
        </p:txBody>
      </p:sp>
      <p:sp>
        <p:nvSpPr>
          <p:cNvPr id="11" name="TextBox 16">
            <a:extLst>
              <a:ext uri="{FF2B5EF4-FFF2-40B4-BE49-F238E27FC236}">
                <a16:creationId xmlns:a16="http://schemas.microsoft.com/office/drawing/2014/main" id="{7D755C37-1279-0D2D-60B6-447DB71F3B9B}"/>
              </a:ext>
            </a:extLst>
          </p:cNvPr>
          <p:cNvSpPr txBox="1"/>
          <p:nvPr/>
        </p:nvSpPr>
        <p:spPr>
          <a:xfrm>
            <a:off x="16078200" y="9080186"/>
            <a:ext cx="838200" cy="289543"/>
          </a:xfrm>
          <a:prstGeom prst="rect">
            <a:avLst/>
          </a:prstGeom>
        </p:spPr>
        <p:txBody>
          <a:bodyPr lIns="0" tIns="0" rIns="0" bIns="0" rtlCol="0" anchor="t">
            <a:spAutoFit/>
          </a:bodyPr>
          <a:lstStyle/>
          <a:p>
            <a:pPr algn="r">
              <a:lnSpc>
                <a:spcPts val="2184"/>
              </a:lnSpc>
            </a:pPr>
            <a:r>
              <a:rPr lang="vi-VN" sz="2400" dirty="0">
                <a:solidFill>
                  <a:srgbClr val="292929"/>
                </a:solidFill>
                <a:latin typeface="Montserrat Extra-Bold"/>
              </a:rPr>
              <a:t>1</a:t>
            </a:r>
            <a:r>
              <a:rPr lang="en-US" sz="2400" dirty="0">
                <a:solidFill>
                  <a:srgbClr val="292929"/>
                </a:solidFill>
                <a:latin typeface="Montserrat Extra-Bold"/>
              </a:rPr>
              <a:t>3</a:t>
            </a:r>
          </a:p>
        </p:txBody>
      </p:sp>
    </p:spTree>
    <p:extLst>
      <p:ext uri="{BB962C8B-B14F-4D97-AF65-F5344CB8AC3E}">
        <p14:creationId xmlns:p14="http://schemas.microsoft.com/office/powerpoint/2010/main" val="1250785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gitech HD Webcam C270">
            <a:extLst>
              <a:ext uri="{FF2B5EF4-FFF2-40B4-BE49-F238E27FC236}">
                <a16:creationId xmlns:a16="http://schemas.microsoft.com/office/drawing/2014/main" id="{893FEF4D-0A70-EB5C-4446-9D6D01BDB49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2422675"/>
            <a:ext cx="3048000" cy="3200400"/>
          </a:xfrm>
          <a:prstGeom prst="rect">
            <a:avLst/>
          </a:prstGeom>
          <a:noFill/>
          <a:ln>
            <a:noFill/>
          </a:ln>
        </p:spPr>
      </p:pic>
      <p:pic>
        <p:nvPicPr>
          <p:cNvPr id="3" name="Picture 2" descr="Động cơ DC giảm tốc vàng 2 trục 1:48">
            <a:extLst>
              <a:ext uri="{FF2B5EF4-FFF2-40B4-BE49-F238E27FC236}">
                <a16:creationId xmlns:a16="http://schemas.microsoft.com/office/drawing/2014/main" id="{E983B6C6-4613-7959-B764-D0C8916A22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11200" y="2247900"/>
            <a:ext cx="3771900" cy="3166746"/>
          </a:xfrm>
          <a:prstGeom prst="rect">
            <a:avLst/>
          </a:prstGeom>
          <a:noFill/>
          <a:ln>
            <a:noFill/>
          </a:ln>
        </p:spPr>
      </p:pic>
      <p:pic>
        <p:nvPicPr>
          <p:cNvPr id="4" name="Picture 3" descr="Động Cơ Servo SG90">
            <a:extLst>
              <a:ext uri="{FF2B5EF4-FFF2-40B4-BE49-F238E27FC236}">
                <a16:creationId xmlns:a16="http://schemas.microsoft.com/office/drawing/2014/main" id="{1A374CD1-8CDD-8DF5-1E95-2B31F4AE74F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3800" y="2247900"/>
            <a:ext cx="3200400" cy="3375175"/>
          </a:xfrm>
          <a:prstGeom prst="rect">
            <a:avLst/>
          </a:prstGeom>
          <a:noFill/>
          <a:ln>
            <a:noFill/>
          </a:ln>
        </p:spPr>
      </p:pic>
      <p:sp>
        <p:nvSpPr>
          <p:cNvPr id="6" name="TextBox 5">
            <a:extLst>
              <a:ext uri="{FF2B5EF4-FFF2-40B4-BE49-F238E27FC236}">
                <a16:creationId xmlns:a16="http://schemas.microsoft.com/office/drawing/2014/main" id="{710DD15D-2D52-2852-D115-C7D812CB866D}"/>
              </a:ext>
            </a:extLst>
          </p:cNvPr>
          <p:cNvSpPr txBox="1"/>
          <p:nvPr/>
        </p:nvSpPr>
        <p:spPr>
          <a:xfrm rot="10800000" flipV="1">
            <a:off x="7772400" y="6238804"/>
            <a:ext cx="3962400" cy="584775"/>
          </a:xfrm>
          <a:prstGeom prst="rect">
            <a:avLst/>
          </a:prstGeom>
          <a:noFill/>
        </p:spPr>
        <p:txBody>
          <a:bodyPr wrap="square">
            <a:spAutoFit/>
          </a:bodyPr>
          <a:lstStyle/>
          <a:p>
            <a:r>
              <a:rPr lang="en-US" sz="3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Động</a:t>
            </a:r>
            <a:r>
              <a:rPr lang="en-US" sz="3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3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cơ</a:t>
            </a:r>
            <a:r>
              <a:rPr lang="en-US" sz="3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RC Servo 9G</a:t>
            </a:r>
            <a:endParaRPr lang="en-US" sz="3200" dirty="0"/>
          </a:p>
        </p:txBody>
      </p:sp>
      <p:sp>
        <p:nvSpPr>
          <p:cNvPr id="8" name="TextBox 7">
            <a:extLst>
              <a:ext uri="{FF2B5EF4-FFF2-40B4-BE49-F238E27FC236}">
                <a16:creationId xmlns:a16="http://schemas.microsoft.com/office/drawing/2014/main" id="{8733602E-AC59-09C9-2F16-6C4DBDF7AC3D}"/>
              </a:ext>
            </a:extLst>
          </p:cNvPr>
          <p:cNvSpPr txBox="1"/>
          <p:nvPr/>
        </p:nvSpPr>
        <p:spPr>
          <a:xfrm>
            <a:off x="990600" y="6232678"/>
            <a:ext cx="4572000" cy="584775"/>
          </a:xfrm>
          <a:prstGeom prst="rect">
            <a:avLst/>
          </a:prstGeom>
          <a:noFill/>
        </p:spPr>
        <p:txBody>
          <a:bodyPr wrap="square">
            <a:spAutoFit/>
          </a:bodyPr>
          <a:lstStyle/>
          <a:p>
            <a:pPr algn="ctr"/>
            <a:r>
              <a:rPr lang="en-US" sz="3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Camera Logitech C270</a:t>
            </a:r>
            <a:endParaRPr lang="en-US" sz="3200" dirty="0"/>
          </a:p>
        </p:txBody>
      </p:sp>
      <p:sp>
        <p:nvSpPr>
          <p:cNvPr id="10" name="TextBox 9">
            <a:extLst>
              <a:ext uri="{FF2B5EF4-FFF2-40B4-BE49-F238E27FC236}">
                <a16:creationId xmlns:a16="http://schemas.microsoft.com/office/drawing/2014/main" id="{018F0477-39EA-90E7-B78F-0E0119B89EB1}"/>
              </a:ext>
            </a:extLst>
          </p:cNvPr>
          <p:cNvSpPr txBox="1"/>
          <p:nvPr/>
        </p:nvSpPr>
        <p:spPr>
          <a:xfrm>
            <a:off x="14439900" y="6148719"/>
            <a:ext cx="2743200" cy="584775"/>
          </a:xfrm>
          <a:prstGeom prst="rect">
            <a:avLst/>
          </a:prstGeom>
          <a:noFill/>
        </p:spPr>
        <p:txBody>
          <a:bodyPr wrap="square">
            <a:spAutoFit/>
          </a:bodyPr>
          <a:lstStyle/>
          <a:p>
            <a:pPr marL="0" marR="0" algn="ctr">
              <a:spcBef>
                <a:spcPts val="0"/>
              </a:spcBef>
              <a:spcAft>
                <a:spcPts val="1000"/>
              </a:spcAft>
            </a:pPr>
            <a:r>
              <a:rPr lang="en-US" sz="3200" i="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Động</a:t>
            </a:r>
            <a:r>
              <a:rPr lang="en-US" sz="3200" i="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3200" i="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cơ</a:t>
            </a:r>
            <a:r>
              <a:rPr lang="en-US" sz="3200" i="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DC</a:t>
            </a:r>
            <a:endParaRPr lang="en-US" sz="3200" i="1" dirty="0">
              <a:solidFill>
                <a:srgbClr val="44546A"/>
              </a:solidFill>
              <a:effectLst/>
              <a:latin typeface="Times New Roman" panose="02020603050405020304" pitchFamily="18" charset="0"/>
              <a:ea typeface="Calibri" panose="020F0502020204030204" pitchFamily="34" charset="0"/>
              <a:cs typeface="Arial" panose="020B0604020202020204" pitchFamily="34" charset="0"/>
            </a:endParaRPr>
          </a:p>
        </p:txBody>
      </p:sp>
      <p:sp>
        <p:nvSpPr>
          <p:cNvPr id="11" name="AutoShape 15">
            <a:extLst>
              <a:ext uri="{FF2B5EF4-FFF2-40B4-BE49-F238E27FC236}">
                <a16:creationId xmlns:a16="http://schemas.microsoft.com/office/drawing/2014/main" id="{F2F0712A-E13A-F216-B341-B64E46997F62}"/>
              </a:ext>
            </a:extLst>
          </p:cNvPr>
          <p:cNvSpPr/>
          <p:nvPr/>
        </p:nvSpPr>
        <p:spPr>
          <a:xfrm>
            <a:off x="685800" y="9258298"/>
            <a:ext cx="15829676" cy="28575"/>
          </a:xfrm>
          <a:prstGeom prst="rect">
            <a:avLst/>
          </a:prstGeom>
          <a:solidFill>
            <a:srgbClr val="292929"/>
          </a:solidFill>
        </p:spPr>
      </p:sp>
      <p:sp>
        <p:nvSpPr>
          <p:cNvPr id="9" name="TextBox 16">
            <a:extLst>
              <a:ext uri="{FF2B5EF4-FFF2-40B4-BE49-F238E27FC236}">
                <a16:creationId xmlns:a16="http://schemas.microsoft.com/office/drawing/2014/main" id="{CD439637-8B58-D7FE-7F23-0C2AED578612}"/>
              </a:ext>
            </a:extLst>
          </p:cNvPr>
          <p:cNvSpPr txBox="1"/>
          <p:nvPr/>
        </p:nvSpPr>
        <p:spPr>
          <a:xfrm>
            <a:off x="16344900" y="9113527"/>
            <a:ext cx="838200" cy="289543"/>
          </a:xfrm>
          <a:prstGeom prst="rect">
            <a:avLst/>
          </a:prstGeom>
        </p:spPr>
        <p:txBody>
          <a:bodyPr lIns="0" tIns="0" rIns="0" bIns="0" rtlCol="0" anchor="t">
            <a:spAutoFit/>
          </a:bodyPr>
          <a:lstStyle/>
          <a:p>
            <a:pPr algn="r">
              <a:lnSpc>
                <a:spcPts val="2184"/>
              </a:lnSpc>
            </a:pPr>
            <a:r>
              <a:rPr lang="vi-VN" sz="2400" dirty="0">
                <a:solidFill>
                  <a:srgbClr val="292929"/>
                </a:solidFill>
                <a:latin typeface="Montserrat Extra-Bold"/>
              </a:rPr>
              <a:t>1</a:t>
            </a:r>
            <a:r>
              <a:rPr lang="en-US" sz="2400" dirty="0">
                <a:solidFill>
                  <a:srgbClr val="292929"/>
                </a:solidFill>
                <a:latin typeface="Montserrat Extra-Bold"/>
              </a:rPr>
              <a:t>4</a:t>
            </a:r>
          </a:p>
        </p:txBody>
      </p:sp>
    </p:spTree>
    <p:extLst>
      <p:ext uri="{BB962C8B-B14F-4D97-AF65-F5344CB8AC3E}">
        <p14:creationId xmlns:p14="http://schemas.microsoft.com/office/powerpoint/2010/main" val="3889049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77636" y="1014413"/>
            <a:ext cx="9141328" cy="540982"/>
          </a:xfrm>
          <a:prstGeom prst="rect">
            <a:avLst/>
          </a:prstGeom>
        </p:spPr>
        <p:txBody>
          <a:bodyPr wrap="square" lIns="0" tIns="0" rIns="0" bIns="0" rtlCol="0" anchor="t">
            <a:spAutoFit/>
          </a:bodyPr>
          <a:lstStyle/>
          <a:p>
            <a:pPr algn="ctr">
              <a:lnSpc>
                <a:spcPts val="4480"/>
              </a:lnSpc>
              <a:spcBef>
                <a:spcPct val="0"/>
              </a:spcBef>
            </a:pPr>
            <a:r>
              <a:rPr lang="vi-VN" sz="3600" b="1" dirty="0">
                <a:solidFill>
                  <a:srgbClr val="292929"/>
                </a:solidFill>
                <a:latin typeface="Times New Roman" panose="02020603050405020304" pitchFamily="18" charset="0"/>
                <a:cs typeface="Times New Roman" panose="02020603050405020304" pitchFamily="18" charset="0"/>
              </a:rPr>
              <a:t>Hình ảnh kết nối phần cứng của động cơ DC</a:t>
            </a:r>
            <a:endParaRPr lang="en-US" sz="3600" b="1" dirty="0">
              <a:solidFill>
                <a:srgbClr val="292929"/>
              </a:solidFill>
              <a:latin typeface="Times New Roman" panose="02020603050405020304" pitchFamily="18" charset="0"/>
              <a:cs typeface="Times New Roman" panose="02020603050405020304" pitchFamily="18" charset="0"/>
            </a:endParaRPr>
          </a:p>
        </p:txBody>
      </p:sp>
      <p:sp>
        <p:nvSpPr>
          <p:cNvPr id="18" name="TextBox 18"/>
          <p:cNvSpPr txBox="1"/>
          <p:nvPr/>
        </p:nvSpPr>
        <p:spPr>
          <a:xfrm>
            <a:off x="15621000" y="9105900"/>
            <a:ext cx="838200" cy="289543"/>
          </a:xfrm>
          <a:prstGeom prst="rect">
            <a:avLst/>
          </a:prstGeom>
        </p:spPr>
        <p:txBody>
          <a:bodyPr lIns="0" tIns="0" rIns="0" bIns="0" rtlCol="0" anchor="t">
            <a:spAutoFit/>
          </a:bodyPr>
          <a:lstStyle/>
          <a:p>
            <a:pPr algn="r">
              <a:lnSpc>
                <a:spcPts val="2184"/>
              </a:lnSpc>
            </a:pPr>
            <a:r>
              <a:rPr lang="vi-VN" sz="2400" dirty="0">
                <a:solidFill>
                  <a:srgbClr val="292929"/>
                </a:solidFill>
                <a:latin typeface="Montserrat Extra-Bold"/>
              </a:rPr>
              <a:t>1</a:t>
            </a:r>
            <a:r>
              <a:rPr lang="en-US" sz="2400" dirty="0">
                <a:solidFill>
                  <a:srgbClr val="292929"/>
                </a:solidFill>
                <a:latin typeface="Montserrat Extra-Bold"/>
              </a:rPr>
              <a:t>5</a:t>
            </a:r>
          </a:p>
        </p:txBody>
      </p:sp>
      <p:pic>
        <p:nvPicPr>
          <p:cNvPr id="21" name="Picture 20">
            <a:extLst>
              <a:ext uri="{FF2B5EF4-FFF2-40B4-BE49-F238E27FC236}">
                <a16:creationId xmlns:a16="http://schemas.microsoft.com/office/drawing/2014/main" id="{8E715AEC-0C25-EC47-2266-3B190CA9F89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2603892"/>
            <a:ext cx="6324600" cy="5508625"/>
          </a:xfrm>
          <a:prstGeom prst="rect">
            <a:avLst/>
          </a:prstGeom>
          <a:noFill/>
          <a:ln>
            <a:noFill/>
          </a:ln>
        </p:spPr>
      </p:pic>
      <p:sp>
        <p:nvSpPr>
          <p:cNvPr id="23" name="TextBox 22">
            <a:extLst>
              <a:ext uri="{FF2B5EF4-FFF2-40B4-BE49-F238E27FC236}">
                <a16:creationId xmlns:a16="http://schemas.microsoft.com/office/drawing/2014/main" id="{18C0D648-F381-AD41-0E72-641AE7B9F33A}"/>
              </a:ext>
            </a:extLst>
          </p:cNvPr>
          <p:cNvSpPr txBox="1"/>
          <p:nvPr/>
        </p:nvSpPr>
        <p:spPr>
          <a:xfrm>
            <a:off x="9372600" y="2247900"/>
            <a:ext cx="5029200" cy="6054543"/>
          </a:xfrm>
          <a:prstGeom prst="rect">
            <a:avLst/>
          </a:prstGeom>
          <a:noFill/>
        </p:spPr>
        <p:txBody>
          <a:bodyPr wrap="square">
            <a:spAutoFit/>
          </a:bodyPr>
          <a:lstStyle/>
          <a:p>
            <a:pPr marL="342900" marR="0" lvl="0" indent="-342900">
              <a:lnSpc>
                <a:spcPct val="107000"/>
              </a:lnSpc>
              <a:spcBef>
                <a:spcPts val="0"/>
              </a:spcBef>
              <a:spcAft>
                <a:spcPts val="0"/>
              </a:spcAft>
              <a:buFont typeface="Times New Roman" panose="02020603050405020304" pitchFamily="18" charset="0"/>
              <a:buChar char="-"/>
            </a:pPr>
            <a:r>
              <a:rPr lang="en-US" sz="2800" dirty="0">
                <a:effectLst/>
                <a:latin typeface="Times New Roman" panose="02020603050405020304" pitchFamily="18" charset="0"/>
                <a:ea typeface="Times New Roman" panose="02020603050405020304" pitchFamily="18" charset="0"/>
                <a:cs typeface="Arial" panose="020B0604020202020204" pitchFamily="34" charset="0"/>
              </a:rPr>
              <a:t>2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Động</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cơ</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DC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nối</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vào</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Output A&amp;B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của</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L298</a:t>
            </a:r>
          </a:p>
          <a:p>
            <a:pPr marL="342900" marR="0" lvl="0" indent="-342900">
              <a:lnSpc>
                <a:spcPct val="107000"/>
              </a:lnSpc>
              <a:spcBef>
                <a:spcPts val="0"/>
              </a:spcBef>
              <a:spcAft>
                <a:spcPts val="0"/>
              </a:spcAft>
              <a:buFont typeface="Times New Roman" panose="02020603050405020304" pitchFamily="18" charset="0"/>
              <a:buChar char="-"/>
            </a:pP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Cấp</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nguồn</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cho</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module L298</a:t>
            </a:r>
          </a:p>
          <a:p>
            <a:pPr marL="342900" marR="0" lvl="0" indent="-342900">
              <a:lnSpc>
                <a:spcPct val="107000"/>
              </a:lnSpc>
              <a:spcBef>
                <a:spcPts val="0"/>
              </a:spcBef>
              <a:spcAft>
                <a:spcPts val="0"/>
              </a:spcAft>
              <a:buFont typeface="Times New Roman" panose="02020603050405020304" pitchFamily="18" charset="0"/>
              <a:buChar char="-"/>
            </a:pP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Nên</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cấp</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nguồn</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riêng</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cho</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Raspberry</a:t>
            </a:r>
          </a:p>
          <a:p>
            <a:pPr marL="342900" marR="0" lvl="0" indent="-342900">
              <a:lnSpc>
                <a:spcPct val="107000"/>
              </a:lnSpc>
              <a:spcBef>
                <a:spcPts val="0"/>
              </a:spcBef>
              <a:spcAft>
                <a:spcPts val="0"/>
              </a:spcAft>
              <a:buFont typeface="Times New Roman" panose="02020603050405020304" pitchFamily="18" charset="0"/>
              <a:buChar char="-"/>
            </a:pP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Các</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chân</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số</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a:latin typeface="Times New Roman" panose="02020603050405020304" pitchFamily="18" charset="0"/>
                <a:ea typeface="Times New Roman" panose="02020603050405020304" pitchFamily="18" charset="0"/>
                <a:cs typeface="Arial" panose="020B0604020202020204" pitchFamily="34" charset="0"/>
              </a:rPr>
              <a:t>23</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24, 2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và</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a:latin typeface="Times New Roman" panose="02020603050405020304" pitchFamily="18" charset="0"/>
                <a:ea typeface="Times New Roman" panose="02020603050405020304" pitchFamily="18" charset="0"/>
                <a:cs typeface="Arial" panose="020B0604020202020204" pitchFamily="34" charset="0"/>
              </a:rPr>
              <a:t>3</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của</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Raspberry Pi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sẽ</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nối</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tương</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ứng</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với</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IN1, IN2, IN3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và</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IN4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của</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L298</a:t>
            </a:r>
          </a:p>
          <a:p>
            <a:pPr marL="342900" marR="0" lvl="0" indent="-342900">
              <a:lnSpc>
                <a:spcPct val="107000"/>
              </a:lnSpc>
              <a:spcBef>
                <a:spcPts val="0"/>
              </a:spcBef>
              <a:spcAft>
                <a:spcPts val="800"/>
              </a:spcAft>
              <a:buFont typeface="Times New Roman" panose="02020603050405020304" pitchFamily="18" charset="0"/>
              <a:buChar char="-"/>
            </a:pP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Chiều</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quay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của</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động</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cơ</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được</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điều</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khiển</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bằng</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cách</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xuất</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các</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đầu</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ra</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HIGH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hoặc</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LOW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tại</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các</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chân</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IN</a:t>
            </a:r>
            <a:r>
              <a:rPr lang="en-US" sz="2800" baseline="-25000" dirty="0" err="1">
                <a:effectLst/>
                <a:latin typeface="Times New Roman" panose="02020603050405020304" pitchFamily="18" charset="0"/>
                <a:ea typeface="Times New Roman" panose="02020603050405020304" pitchFamily="18" charset="0"/>
                <a:cs typeface="Arial" panose="020B0604020202020204" pitchFamily="34" charset="0"/>
              </a:rPr>
              <a:t>x</a:t>
            </a:r>
            <a:endParaRPr lang="en-US" sz="2800" dirty="0">
              <a:effectLst/>
              <a:latin typeface="Times New Roman" panose="02020603050405020304" pitchFamily="18" charset="0"/>
              <a:ea typeface="Times New Roman" panose="02020603050405020304" pitchFamily="18"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485900" y="8115300"/>
            <a:ext cx="9141328" cy="534185"/>
          </a:xfrm>
          <a:prstGeom prst="rect">
            <a:avLst/>
          </a:prstGeom>
        </p:spPr>
        <p:txBody>
          <a:bodyPr wrap="square" lIns="0" tIns="0" rIns="0" bIns="0" rtlCol="0" anchor="t">
            <a:spAutoFit/>
          </a:bodyPr>
          <a:lstStyle/>
          <a:p>
            <a:pPr algn="ctr">
              <a:lnSpc>
                <a:spcPts val="4480"/>
              </a:lnSpc>
              <a:spcBef>
                <a:spcPct val="0"/>
              </a:spcBef>
            </a:pPr>
            <a:r>
              <a:rPr lang="vi-VN" sz="3200" dirty="0">
                <a:solidFill>
                  <a:srgbClr val="292929"/>
                </a:solidFill>
                <a:latin typeface="Montserrat"/>
              </a:rPr>
              <a:t>Hình ảnh kết nối phần cứng của SERVO</a:t>
            </a:r>
            <a:endParaRPr lang="en-US" sz="3200" dirty="0">
              <a:solidFill>
                <a:srgbClr val="292929"/>
              </a:solidFill>
              <a:latin typeface="Montserrat"/>
            </a:endParaRPr>
          </a:p>
        </p:txBody>
      </p:sp>
      <p:sp>
        <p:nvSpPr>
          <p:cNvPr id="18" name="TextBox 18"/>
          <p:cNvSpPr txBox="1"/>
          <p:nvPr/>
        </p:nvSpPr>
        <p:spPr>
          <a:xfrm>
            <a:off x="14859000" y="9244012"/>
            <a:ext cx="838200" cy="289543"/>
          </a:xfrm>
          <a:prstGeom prst="rect">
            <a:avLst/>
          </a:prstGeom>
        </p:spPr>
        <p:txBody>
          <a:bodyPr lIns="0" tIns="0" rIns="0" bIns="0" rtlCol="0" anchor="t">
            <a:spAutoFit/>
          </a:bodyPr>
          <a:lstStyle/>
          <a:p>
            <a:pPr algn="r">
              <a:lnSpc>
                <a:spcPts val="2184"/>
              </a:lnSpc>
            </a:pPr>
            <a:r>
              <a:rPr lang="vi-VN" sz="2400" dirty="0">
                <a:solidFill>
                  <a:srgbClr val="292929"/>
                </a:solidFill>
                <a:latin typeface="Montserrat Extra-Bold"/>
              </a:rPr>
              <a:t>1</a:t>
            </a:r>
            <a:r>
              <a:rPr lang="en-US" sz="2400" dirty="0">
                <a:solidFill>
                  <a:srgbClr val="292929"/>
                </a:solidFill>
                <a:latin typeface="Montserrat Extra-Bold"/>
              </a:rPr>
              <a:t>6</a:t>
            </a:r>
          </a:p>
        </p:txBody>
      </p:sp>
      <p:pic>
        <p:nvPicPr>
          <p:cNvPr id="8" name="Picture 7">
            <a:extLst>
              <a:ext uri="{FF2B5EF4-FFF2-40B4-BE49-F238E27FC236}">
                <a16:creationId xmlns:a16="http://schemas.microsoft.com/office/drawing/2014/main" id="{061BB0B6-954E-C8F1-B98D-3907998E9A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800100"/>
            <a:ext cx="8265028" cy="6248400"/>
          </a:xfrm>
          <a:prstGeom prst="rect">
            <a:avLst/>
          </a:prstGeom>
          <a:noFill/>
          <a:ln>
            <a:noFill/>
          </a:ln>
        </p:spPr>
      </p:pic>
      <p:sp>
        <p:nvSpPr>
          <p:cNvPr id="10" name="TextBox 9">
            <a:extLst>
              <a:ext uri="{FF2B5EF4-FFF2-40B4-BE49-F238E27FC236}">
                <a16:creationId xmlns:a16="http://schemas.microsoft.com/office/drawing/2014/main" id="{2947E558-D2C0-13B7-8F63-5DB4227EFA00}"/>
              </a:ext>
            </a:extLst>
          </p:cNvPr>
          <p:cNvSpPr txBox="1"/>
          <p:nvPr/>
        </p:nvSpPr>
        <p:spPr>
          <a:xfrm>
            <a:off x="10636193" y="1662720"/>
            <a:ext cx="5137207" cy="3288401"/>
          </a:xfrm>
          <a:prstGeom prst="rect">
            <a:avLst/>
          </a:prstGeom>
          <a:noFill/>
        </p:spPr>
        <p:txBody>
          <a:bodyPr wrap="square">
            <a:spAutoFit/>
          </a:bodyPr>
          <a:lstStyle/>
          <a:p>
            <a:pPr marL="342900" marR="0" lvl="0" indent="-342900">
              <a:lnSpc>
                <a:spcPct val="107000"/>
              </a:lnSpc>
              <a:spcBef>
                <a:spcPts val="0"/>
              </a:spcBef>
              <a:spcAft>
                <a:spcPts val="0"/>
              </a:spcAft>
              <a:buFont typeface="Times New Roman" panose="02020603050405020304" pitchFamily="18" charset="0"/>
              <a:buChar char="-"/>
            </a:pP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Chân</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nguồn</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của</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Servo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nối</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vào</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chân</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4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của</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Raspberry (5V power)</a:t>
            </a:r>
          </a:p>
          <a:p>
            <a:pPr marL="342900" marR="0" lvl="0" indent="-342900">
              <a:lnSpc>
                <a:spcPct val="107000"/>
              </a:lnSpc>
              <a:spcBef>
                <a:spcPts val="0"/>
              </a:spcBef>
              <a:spcAft>
                <a:spcPts val="0"/>
              </a:spcAft>
              <a:buFont typeface="Times New Roman" panose="02020603050405020304" pitchFamily="18" charset="0"/>
              <a:buChar char="-"/>
            </a:pP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Chân</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mass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của</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Servo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nối</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vào</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chân</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4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của</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Raspberry (Ground)</a:t>
            </a:r>
          </a:p>
          <a:p>
            <a:pPr marL="342900" marR="0" lvl="0" indent="-342900">
              <a:lnSpc>
                <a:spcPct val="107000"/>
              </a:lnSpc>
              <a:spcBef>
                <a:spcPts val="0"/>
              </a:spcBef>
              <a:spcAft>
                <a:spcPts val="800"/>
              </a:spcAft>
              <a:buFont typeface="Times New Roman" panose="02020603050405020304" pitchFamily="18" charset="0"/>
              <a:buChar char="-"/>
            </a:pP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Chân</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tín</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hiệu</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của</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Servo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nối</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vào</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chân</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GPIO14 </a:t>
            </a:r>
            <a:r>
              <a:rPr lang="en-US" sz="2800" dirty="0" err="1">
                <a:effectLst/>
                <a:latin typeface="Times New Roman" panose="02020603050405020304" pitchFamily="18" charset="0"/>
                <a:ea typeface="Times New Roman" panose="02020603050405020304" pitchFamily="18" charset="0"/>
                <a:cs typeface="Arial" panose="020B0604020202020204" pitchFamily="34" charset="0"/>
              </a:rPr>
              <a:t>của</a:t>
            </a:r>
            <a:r>
              <a:rPr lang="en-US" sz="2800" dirty="0">
                <a:effectLst/>
                <a:latin typeface="Times New Roman" panose="02020603050405020304" pitchFamily="18" charset="0"/>
                <a:ea typeface="Times New Roman" panose="02020603050405020304" pitchFamily="18" charset="0"/>
                <a:cs typeface="Arial" panose="020B0604020202020204" pitchFamily="34" charset="0"/>
              </a:rPr>
              <a:t> Raspberry</a:t>
            </a:r>
          </a:p>
        </p:txBody>
      </p:sp>
      <p:pic>
        <p:nvPicPr>
          <p:cNvPr id="11" name="Picture 2">
            <a:extLst>
              <a:ext uri="{FF2B5EF4-FFF2-40B4-BE49-F238E27FC236}">
                <a16:creationId xmlns:a16="http://schemas.microsoft.com/office/drawing/2014/main" id="{4392784C-6AAA-86F1-E3E1-1BA709FC8F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859000" y="5314117"/>
            <a:ext cx="3009900" cy="3566899"/>
          </a:xfrm>
          <a:prstGeom prst="rect">
            <a:avLst/>
          </a:prstGeom>
        </p:spPr>
      </p:pic>
    </p:spTree>
    <p:extLst>
      <p:ext uri="{BB962C8B-B14F-4D97-AF65-F5344CB8AC3E}">
        <p14:creationId xmlns:p14="http://schemas.microsoft.com/office/powerpoint/2010/main" val="483680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223683" y="158560"/>
            <a:ext cx="7246794" cy="544774"/>
          </a:xfrm>
          <a:prstGeom prst="rect">
            <a:avLst/>
          </a:prstGeom>
        </p:spPr>
        <p:txBody>
          <a:bodyPr lIns="0" tIns="0" rIns="0" bIns="0" rtlCol="0" anchor="t">
            <a:spAutoFit/>
          </a:bodyPr>
          <a:lstStyle/>
          <a:p>
            <a:pPr>
              <a:lnSpc>
                <a:spcPts val="4480"/>
              </a:lnSpc>
              <a:spcBef>
                <a:spcPct val="0"/>
              </a:spcBef>
            </a:pPr>
            <a:r>
              <a:rPr lang="en-US" sz="3200" dirty="0" err="1">
                <a:solidFill>
                  <a:srgbClr val="FFFFFF"/>
                </a:solidFill>
                <a:latin typeface="Montserrat"/>
              </a:rPr>
              <a:t>Kết</a:t>
            </a:r>
            <a:r>
              <a:rPr lang="en-US" sz="3200" dirty="0">
                <a:solidFill>
                  <a:srgbClr val="FFFFFF"/>
                </a:solidFill>
                <a:latin typeface="Montserrat"/>
              </a:rPr>
              <a:t> </a:t>
            </a:r>
            <a:r>
              <a:rPr lang="en-US" sz="3200" dirty="0" err="1">
                <a:solidFill>
                  <a:srgbClr val="FFFFFF"/>
                </a:solidFill>
                <a:latin typeface="Montserrat"/>
              </a:rPr>
              <a:t>quả</a:t>
            </a:r>
            <a:r>
              <a:rPr lang="en-US" sz="3200" dirty="0">
                <a:solidFill>
                  <a:srgbClr val="FFFFFF"/>
                </a:solidFill>
                <a:latin typeface="Montserrat"/>
              </a:rPr>
              <a:t> </a:t>
            </a:r>
            <a:r>
              <a:rPr lang="en-US" sz="3200" dirty="0" err="1">
                <a:solidFill>
                  <a:srgbClr val="FFFFFF"/>
                </a:solidFill>
                <a:latin typeface="Montserrat"/>
              </a:rPr>
              <a:t>trương</a:t>
            </a:r>
            <a:r>
              <a:rPr lang="en-US" sz="3200" dirty="0">
                <a:solidFill>
                  <a:srgbClr val="FFFFFF"/>
                </a:solidFill>
                <a:latin typeface="Montserrat"/>
              </a:rPr>
              <a:t> </a:t>
            </a:r>
            <a:r>
              <a:rPr lang="en-US" sz="3200" dirty="0" err="1">
                <a:solidFill>
                  <a:srgbClr val="FFFFFF"/>
                </a:solidFill>
                <a:latin typeface="Montserrat"/>
              </a:rPr>
              <a:t>trình</a:t>
            </a:r>
            <a:endParaRPr lang="en-US" sz="3200" dirty="0">
              <a:solidFill>
                <a:srgbClr val="FFFFFF"/>
              </a:solidFill>
              <a:latin typeface="Montserrat"/>
            </a:endParaRPr>
          </a:p>
        </p:txBody>
      </p:sp>
      <p:sp>
        <p:nvSpPr>
          <p:cNvPr id="5" name="TextBox 5"/>
          <p:cNvSpPr txBox="1"/>
          <p:nvPr/>
        </p:nvSpPr>
        <p:spPr>
          <a:xfrm>
            <a:off x="1219200" y="7705272"/>
            <a:ext cx="7391400" cy="525272"/>
          </a:xfrm>
          <a:prstGeom prst="rect">
            <a:avLst/>
          </a:prstGeom>
        </p:spPr>
        <p:txBody>
          <a:bodyPr wrap="square" lIns="0" tIns="0" rIns="0" bIns="0" rtlCol="0" anchor="t">
            <a:spAutoFit/>
          </a:bodyPr>
          <a:lstStyle/>
          <a:p>
            <a:pPr>
              <a:lnSpc>
                <a:spcPts val="4480"/>
              </a:lnSpc>
              <a:spcBef>
                <a:spcPct val="0"/>
              </a:spcBef>
            </a:pPr>
            <a:r>
              <a:rPr lang="vi-VN" sz="2800" dirty="0">
                <a:solidFill>
                  <a:srgbClr val="FFFFFF"/>
                </a:solidFill>
                <a:latin typeface="+mj-lt"/>
              </a:rPr>
              <a:t>Khi camera nhận dạng màu xanh xe sẽ chạy thẳng</a:t>
            </a:r>
            <a:endParaRPr lang="en-US" sz="2800" dirty="0">
              <a:solidFill>
                <a:srgbClr val="FFFFFF"/>
              </a:solidFill>
              <a:latin typeface="+mj-lt"/>
            </a:endParaRPr>
          </a:p>
        </p:txBody>
      </p:sp>
      <p:pic>
        <p:nvPicPr>
          <p:cNvPr id="7" name="Picture 6">
            <a:extLst>
              <a:ext uri="{FF2B5EF4-FFF2-40B4-BE49-F238E27FC236}">
                <a16:creationId xmlns:a16="http://schemas.microsoft.com/office/drawing/2014/main" id="{AA40EF66-9F39-33F6-37BF-5FB7772E4A5B}"/>
              </a:ext>
            </a:extLst>
          </p:cNvPr>
          <p:cNvPicPr>
            <a:picLocks noChangeAspect="1"/>
          </p:cNvPicPr>
          <p:nvPr/>
        </p:nvPicPr>
        <p:blipFill>
          <a:blip r:embed="rId2"/>
          <a:stretch>
            <a:fillRect/>
          </a:stretch>
        </p:blipFill>
        <p:spPr>
          <a:xfrm>
            <a:off x="1214718" y="1181100"/>
            <a:ext cx="7014882" cy="5915024"/>
          </a:xfrm>
          <a:prstGeom prst="rect">
            <a:avLst/>
          </a:prstGeom>
        </p:spPr>
      </p:pic>
      <p:pic>
        <p:nvPicPr>
          <p:cNvPr id="10" name="Picture 9">
            <a:extLst>
              <a:ext uri="{FF2B5EF4-FFF2-40B4-BE49-F238E27FC236}">
                <a16:creationId xmlns:a16="http://schemas.microsoft.com/office/drawing/2014/main" id="{E6717034-9AA7-B144-6725-DDFFCD8303CC}"/>
              </a:ext>
            </a:extLst>
          </p:cNvPr>
          <p:cNvPicPr>
            <a:picLocks noChangeAspect="1"/>
          </p:cNvPicPr>
          <p:nvPr/>
        </p:nvPicPr>
        <p:blipFill>
          <a:blip r:embed="rId3"/>
          <a:stretch>
            <a:fillRect/>
          </a:stretch>
        </p:blipFill>
        <p:spPr>
          <a:xfrm>
            <a:off x="8917641" y="1181099"/>
            <a:ext cx="7886700" cy="5915025"/>
          </a:xfrm>
          <a:prstGeom prst="rect">
            <a:avLst/>
          </a:prstGeom>
        </p:spPr>
      </p:pic>
      <p:sp>
        <p:nvSpPr>
          <p:cNvPr id="11" name="TextBox 5">
            <a:extLst>
              <a:ext uri="{FF2B5EF4-FFF2-40B4-BE49-F238E27FC236}">
                <a16:creationId xmlns:a16="http://schemas.microsoft.com/office/drawing/2014/main" id="{C010E5A8-E79F-2434-188D-5DC2CFC8D6E0}"/>
              </a:ext>
            </a:extLst>
          </p:cNvPr>
          <p:cNvSpPr txBox="1"/>
          <p:nvPr/>
        </p:nvSpPr>
        <p:spPr>
          <a:xfrm>
            <a:off x="10896600" y="7618891"/>
            <a:ext cx="4800600" cy="1102353"/>
          </a:xfrm>
          <a:prstGeom prst="rect">
            <a:avLst/>
          </a:prstGeom>
        </p:spPr>
        <p:txBody>
          <a:bodyPr wrap="square" lIns="0" tIns="0" rIns="0" bIns="0" rtlCol="0" anchor="t">
            <a:spAutoFit/>
          </a:bodyPr>
          <a:lstStyle/>
          <a:p>
            <a:pPr algn="ctr">
              <a:lnSpc>
                <a:spcPts val="4480"/>
              </a:lnSpc>
              <a:spcBef>
                <a:spcPct val="0"/>
              </a:spcBef>
            </a:pPr>
            <a:r>
              <a:rPr lang="vi-VN" sz="2800" dirty="0">
                <a:solidFill>
                  <a:srgbClr val="FFFFFF"/>
                </a:solidFill>
                <a:latin typeface="+mj-lt"/>
              </a:rPr>
              <a:t>Khi camera nhận dạng màu vàng xe sẽ chạy lùi</a:t>
            </a:r>
            <a:endParaRPr lang="en-US" sz="2800" dirty="0">
              <a:solidFill>
                <a:srgbClr val="FFFFFF"/>
              </a:solidFill>
              <a:latin typeface="+mj-lt"/>
            </a:endParaRPr>
          </a:p>
        </p:txBody>
      </p:sp>
      <p:sp>
        <p:nvSpPr>
          <p:cNvPr id="9" name="TextBox 16">
            <a:extLst>
              <a:ext uri="{FF2B5EF4-FFF2-40B4-BE49-F238E27FC236}">
                <a16:creationId xmlns:a16="http://schemas.microsoft.com/office/drawing/2014/main" id="{E400ACFC-0CC7-0142-5A0D-9436049AA222}"/>
              </a:ext>
            </a:extLst>
          </p:cNvPr>
          <p:cNvSpPr txBox="1"/>
          <p:nvPr/>
        </p:nvSpPr>
        <p:spPr>
          <a:xfrm>
            <a:off x="15621000" y="9113527"/>
            <a:ext cx="838200" cy="289543"/>
          </a:xfrm>
          <a:prstGeom prst="rect">
            <a:avLst/>
          </a:prstGeom>
        </p:spPr>
        <p:txBody>
          <a:bodyPr lIns="0" tIns="0" rIns="0" bIns="0" rtlCol="0" anchor="t">
            <a:spAutoFit/>
          </a:bodyPr>
          <a:lstStyle/>
          <a:p>
            <a:pPr algn="r">
              <a:lnSpc>
                <a:spcPts val="2184"/>
              </a:lnSpc>
            </a:pPr>
            <a:r>
              <a:rPr lang="vi-VN" sz="2400" dirty="0">
                <a:solidFill>
                  <a:schemeClr val="bg1"/>
                </a:solidFill>
                <a:latin typeface="Montserrat Extra-Bold"/>
              </a:rPr>
              <a:t>1</a:t>
            </a:r>
            <a:r>
              <a:rPr lang="en-US" sz="2400" dirty="0">
                <a:solidFill>
                  <a:schemeClr val="bg1"/>
                </a:solidFill>
                <a:latin typeface="Montserrat Extra-Bold"/>
              </a:rPr>
              <a:t>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6">
            <a:extLst>
              <a:ext uri="{FF2B5EF4-FFF2-40B4-BE49-F238E27FC236}">
                <a16:creationId xmlns:a16="http://schemas.microsoft.com/office/drawing/2014/main" id="{F0C254CE-5AB5-FD70-8191-6030525C1BF0}"/>
              </a:ext>
            </a:extLst>
          </p:cNvPr>
          <p:cNvSpPr txBox="1"/>
          <p:nvPr/>
        </p:nvSpPr>
        <p:spPr>
          <a:xfrm>
            <a:off x="15849600" y="9182100"/>
            <a:ext cx="838200" cy="289543"/>
          </a:xfrm>
          <a:prstGeom prst="rect">
            <a:avLst/>
          </a:prstGeom>
        </p:spPr>
        <p:txBody>
          <a:bodyPr lIns="0" tIns="0" rIns="0" bIns="0" rtlCol="0" anchor="t">
            <a:spAutoFit/>
          </a:bodyPr>
          <a:lstStyle/>
          <a:p>
            <a:pPr algn="r">
              <a:lnSpc>
                <a:spcPts val="2184"/>
              </a:lnSpc>
            </a:pPr>
            <a:r>
              <a:rPr lang="en-US" sz="2400" dirty="0">
                <a:solidFill>
                  <a:srgbClr val="292929"/>
                </a:solidFill>
                <a:latin typeface="Montserrat Extra-Bold"/>
              </a:rPr>
              <a:t>18</a:t>
            </a:r>
          </a:p>
        </p:txBody>
      </p:sp>
      <p:pic>
        <p:nvPicPr>
          <p:cNvPr id="5" name="Picture 4">
            <a:extLst>
              <a:ext uri="{FF2B5EF4-FFF2-40B4-BE49-F238E27FC236}">
                <a16:creationId xmlns:a16="http://schemas.microsoft.com/office/drawing/2014/main" id="{5C501224-17D1-DD8D-93D8-F302C70D1B42}"/>
              </a:ext>
            </a:extLst>
          </p:cNvPr>
          <p:cNvPicPr>
            <a:picLocks noChangeAspect="1"/>
          </p:cNvPicPr>
          <p:nvPr/>
        </p:nvPicPr>
        <p:blipFill>
          <a:blip r:embed="rId2"/>
          <a:stretch>
            <a:fillRect/>
          </a:stretch>
        </p:blipFill>
        <p:spPr>
          <a:xfrm>
            <a:off x="4267200" y="800100"/>
            <a:ext cx="8889999" cy="6667499"/>
          </a:xfrm>
          <a:prstGeom prst="rect">
            <a:avLst/>
          </a:prstGeom>
        </p:spPr>
      </p:pic>
      <p:sp>
        <p:nvSpPr>
          <p:cNvPr id="6" name="TextBox 5">
            <a:extLst>
              <a:ext uri="{FF2B5EF4-FFF2-40B4-BE49-F238E27FC236}">
                <a16:creationId xmlns:a16="http://schemas.microsoft.com/office/drawing/2014/main" id="{3CD916BF-7AE3-59EB-E714-EB0E03C9F4A1}"/>
              </a:ext>
            </a:extLst>
          </p:cNvPr>
          <p:cNvSpPr txBox="1"/>
          <p:nvPr/>
        </p:nvSpPr>
        <p:spPr>
          <a:xfrm>
            <a:off x="5334000" y="7803641"/>
            <a:ext cx="7391400" cy="525272"/>
          </a:xfrm>
          <a:prstGeom prst="rect">
            <a:avLst/>
          </a:prstGeom>
        </p:spPr>
        <p:txBody>
          <a:bodyPr wrap="square" lIns="0" tIns="0" rIns="0" bIns="0" rtlCol="0" anchor="t">
            <a:spAutoFit/>
          </a:bodyPr>
          <a:lstStyle/>
          <a:p>
            <a:pPr>
              <a:lnSpc>
                <a:spcPts val="4480"/>
              </a:lnSpc>
              <a:spcBef>
                <a:spcPct val="0"/>
              </a:spcBef>
            </a:pPr>
            <a:r>
              <a:rPr lang="vi-VN" sz="2800" dirty="0">
                <a:latin typeface="+mj-lt"/>
              </a:rPr>
              <a:t>Khi camera nhận dạng màu</a:t>
            </a:r>
            <a:r>
              <a:rPr lang="en-US" sz="2800" dirty="0">
                <a:latin typeface="+mj-lt"/>
              </a:rPr>
              <a:t> </a:t>
            </a:r>
            <a:r>
              <a:rPr lang="vi-VN" sz="2800" dirty="0">
                <a:latin typeface="+mj-lt"/>
              </a:rPr>
              <a:t>đỏ xe sẽ dừng lại</a:t>
            </a:r>
            <a:endParaRPr lang="en-US" sz="2800" dirty="0">
              <a:latin typeface="+mj-lt"/>
            </a:endParaRPr>
          </a:p>
        </p:txBody>
      </p:sp>
    </p:spTree>
    <p:extLst>
      <p:ext uri="{BB962C8B-B14F-4D97-AF65-F5344CB8AC3E}">
        <p14:creationId xmlns:p14="http://schemas.microsoft.com/office/powerpoint/2010/main" val="799712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16">
            <a:extLst>
              <a:ext uri="{FF2B5EF4-FFF2-40B4-BE49-F238E27FC236}">
                <a16:creationId xmlns:a16="http://schemas.microsoft.com/office/drawing/2014/main" id="{77BAEDE0-BD69-2318-EED9-B4A888F404E9}"/>
              </a:ext>
            </a:extLst>
          </p:cNvPr>
          <p:cNvSpPr txBox="1"/>
          <p:nvPr/>
        </p:nvSpPr>
        <p:spPr>
          <a:xfrm>
            <a:off x="15925800" y="9321183"/>
            <a:ext cx="838200" cy="289543"/>
          </a:xfrm>
          <a:prstGeom prst="rect">
            <a:avLst/>
          </a:prstGeom>
        </p:spPr>
        <p:txBody>
          <a:bodyPr lIns="0" tIns="0" rIns="0" bIns="0" rtlCol="0" anchor="t">
            <a:spAutoFit/>
          </a:bodyPr>
          <a:lstStyle/>
          <a:p>
            <a:pPr algn="r">
              <a:lnSpc>
                <a:spcPts val="2184"/>
              </a:lnSpc>
            </a:pPr>
            <a:r>
              <a:rPr lang="en-US" sz="2400" dirty="0">
                <a:solidFill>
                  <a:srgbClr val="292929"/>
                </a:solidFill>
                <a:latin typeface="Montserrat Extra-Bold"/>
              </a:rPr>
              <a:t>19</a:t>
            </a:r>
          </a:p>
        </p:txBody>
      </p:sp>
      <p:pic>
        <p:nvPicPr>
          <p:cNvPr id="4" name="Picture 3">
            <a:extLst>
              <a:ext uri="{FF2B5EF4-FFF2-40B4-BE49-F238E27FC236}">
                <a16:creationId xmlns:a16="http://schemas.microsoft.com/office/drawing/2014/main" id="{BFC49272-9E2E-0CBA-B4AB-458FD5D2A201}"/>
              </a:ext>
            </a:extLst>
          </p:cNvPr>
          <p:cNvPicPr>
            <a:picLocks noChangeAspect="1"/>
          </p:cNvPicPr>
          <p:nvPr/>
        </p:nvPicPr>
        <p:blipFill>
          <a:blip r:embed="rId2"/>
          <a:stretch>
            <a:fillRect/>
          </a:stretch>
        </p:blipFill>
        <p:spPr>
          <a:xfrm>
            <a:off x="609600" y="676275"/>
            <a:ext cx="8077200" cy="6057900"/>
          </a:xfrm>
          <a:prstGeom prst="rect">
            <a:avLst/>
          </a:prstGeom>
        </p:spPr>
      </p:pic>
      <p:pic>
        <p:nvPicPr>
          <p:cNvPr id="6" name="Picture 5">
            <a:extLst>
              <a:ext uri="{FF2B5EF4-FFF2-40B4-BE49-F238E27FC236}">
                <a16:creationId xmlns:a16="http://schemas.microsoft.com/office/drawing/2014/main" id="{5928AB9C-834C-1E58-73EE-15FCE3CD8B7C}"/>
              </a:ext>
            </a:extLst>
          </p:cNvPr>
          <p:cNvPicPr>
            <a:picLocks noChangeAspect="1"/>
          </p:cNvPicPr>
          <p:nvPr/>
        </p:nvPicPr>
        <p:blipFill>
          <a:blip r:embed="rId3"/>
          <a:stretch>
            <a:fillRect/>
          </a:stretch>
        </p:blipFill>
        <p:spPr>
          <a:xfrm>
            <a:off x="9753600" y="676274"/>
            <a:ext cx="7543800" cy="6057899"/>
          </a:xfrm>
          <a:prstGeom prst="rect">
            <a:avLst/>
          </a:prstGeom>
        </p:spPr>
      </p:pic>
      <p:sp>
        <p:nvSpPr>
          <p:cNvPr id="9" name="TextBox 8">
            <a:extLst>
              <a:ext uri="{FF2B5EF4-FFF2-40B4-BE49-F238E27FC236}">
                <a16:creationId xmlns:a16="http://schemas.microsoft.com/office/drawing/2014/main" id="{C2AA9FBD-DAEF-DE97-37BF-DF79DC167D33}"/>
              </a:ext>
            </a:extLst>
          </p:cNvPr>
          <p:cNvSpPr txBox="1"/>
          <p:nvPr/>
        </p:nvSpPr>
        <p:spPr>
          <a:xfrm>
            <a:off x="838200" y="7277100"/>
            <a:ext cx="8077200" cy="525272"/>
          </a:xfrm>
          <a:prstGeom prst="rect">
            <a:avLst/>
          </a:prstGeom>
        </p:spPr>
        <p:txBody>
          <a:bodyPr wrap="square" lIns="0" tIns="0" rIns="0" bIns="0" rtlCol="0" anchor="t">
            <a:spAutoFit/>
          </a:bodyPr>
          <a:lstStyle/>
          <a:p>
            <a:pPr>
              <a:lnSpc>
                <a:spcPts val="4480"/>
              </a:lnSpc>
              <a:spcBef>
                <a:spcPct val="0"/>
              </a:spcBef>
            </a:pPr>
            <a:r>
              <a:rPr lang="vi-VN" sz="2800" dirty="0">
                <a:latin typeface="+mj-lt"/>
              </a:rPr>
              <a:t>Khi camera nhận dạng hình vuông xanh dương sẽ rẽ trái</a:t>
            </a:r>
            <a:endParaRPr lang="en-US" sz="2800" dirty="0">
              <a:latin typeface="+mj-lt"/>
            </a:endParaRPr>
          </a:p>
        </p:txBody>
      </p:sp>
      <p:sp>
        <p:nvSpPr>
          <p:cNvPr id="10" name="TextBox 9">
            <a:extLst>
              <a:ext uri="{FF2B5EF4-FFF2-40B4-BE49-F238E27FC236}">
                <a16:creationId xmlns:a16="http://schemas.microsoft.com/office/drawing/2014/main" id="{43459416-A027-C190-7B87-002C9CC2E3CA}"/>
              </a:ext>
            </a:extLst>
          </p:cNvPr>
          <p:cNvSpPr txBox="1"/>
          <p:nvPr/>
        </p:nvSpPr>
        <p:spPr>
          <a:xfrm>
            <a:off x="9525000" y="7277100"/>
            <a:ext cx="8534400" cy="1090683"/>
          </a:xfrm>
          <a:prstGeom prst="rect">
            <a:avLst/>
          </a:prstGeom>
        </p:spPr>
        <p:txBody>
          <a:bodyPr wrap="square" lIns="0" tIns="0" rIns="0" bIns="0" rtlCol="0" anchor="t">
            <a:spAutoFit/>
          </a:bodyPr>
          <a:lstStyle/>
          <a:p>
            <a:pPr>
              <a:lnSpc>
                <a:spcPts val="4480"/>
              </a:lnSpc>
              <a:spcBef>
                <a:spcPct val="0"/>
              </a:spcBef>
            </a:pPr>
            <a:r>
              <a:rPr lang="vi-VN" sz="2800" dirty="0">
                <a:latin typeface="+mj-lt"/>
              </a:rPr>
              <a:t>Khi camera nhận dạng hình tròn xanh dương xe sẽ </a:t>
            </a:r>
            <a:r>
              <a:rPr lang="en-US" sz="2800" b="1" dirty="0" err="1">
                <a:latin typeface="+mj-lt"/>
              </a:rPr>
              <a:t>rẽ</a:t>
            </a:r>
            <a:r>
              <a:rPr lang="vi-VN" sz="2800" dirty="0">
                <a:latin typeface="+mj-lt"/>
              </a:rPr>
              <a:t> phải</a:t>
            </a:r>
            <a:endParaRPr lang="en-US" sz="2800" dirty="0">
              <a:latin typeface="+mj-lt"/>
            </a:endParaRPr>
          </a:p>
        </p:txBody>
      </p:sp>
    </p:spTree>
    <p:extLst>
      <p:ext uri="{BB962C8B-B14F-4D97-AF65-F5344CB8AC3E}">
        <p14:creationId xmlns:p14="http://schemas.microsoft.com/office/powerpoint/2010/main" val="2681197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05CAFCAD-3E44-9DE5-7DF4-6BE9595ABB4E}"/>
              </a:ext>
            </a:extLst>
          </p:cNvPr>
          <p:cNvGrpSpPr/>
          <p:nvPr/>
        </p:nvGrpSpPr>
        <p:grpSpPr>
          <a:xfrm>
            <a:off x="6255521" y="2505577"/>
            <a:ext cx="11988941" cy="6286593"/>
            <a:chOff x="-3908830" y="604278"/>
            <a:chExt cx="15985253" cy="4608623"/>
          </a:xfrm>
        </p:grpSpPr>
        <p:sp>
          <p:nvSpPr>
            <p:cNvPr id="3" name="TextBox 4">
              <a:extLst>
                <a:ext uri="{FF2B5EF4-FFF2-40B4-BE49-F238E27FC236}">
                  <a16:creationId xmlns:a16="http://schemas.microsoft.com/office/drawing/2014/main" id="{F6CD17C3-1180-120B-50C3-073A3C01B653}"/>
                </a:ext>
              </a:extLst>
            </p:cNvPr>
            <p:cNvSpPr txBox="1"/>
            <p:nvPr/>
          </p:nvSpPr>
          <p:spPr>
            <a:xfrm>
              <a:off x="-3908830" y="604278"/>
              <a:ext cx="15985253" cy="320109"/>
            </a:xfrm>
            <a:prstGeom prst="rect">
              <a:avLst/>
            </a:prstGeom>
          </p:spPr>
          <p:txBody>
            <a:bodyPr wrap="square" lIns="0" tIns="0" rIns="0" bIns="0" rtlCol="0" anchor="t">
              <a:spAutoFit/>
            </a:bodyPr>
            <a:lstStyle/>
            <a:p>
              <a:pPr algn="ctr">
                <a:lnSpc>
                  <a:spcPts val="3052"/>
                </a:lnSpc>
              </a:pPr>
              <a:r>
                <a:rPr lang="en-US" sz="3600" spc="221" dirty="0">
                  <a:solidFill>
                    <a:srgbClr val="94DDDE"/>
                  </a:solidFill>
                  <a:latin typeface="Josefin Sans Regular"/>
                </a:rPr>
                <a:t>-</a:t>
              </a:r>
            </a:p>
          </p:txBody>
        </p:sp>
        <p:sp>
          <p:nvSpPr>
            <p:cNvPr id="4" name="TextBox 5">
              <a:extLst>
                <a:ext uri="{FF2B5EF4-FFF2-40B4-BE49-F238E27FC236}">
                  <a16:creationId xmlns:a16="http://schemas.microsoft.com/office/drawing/2014/main" id="{03522458-21EB-3BAC-1954-113E8DCA9800}"/>
                </a:ext>
              </a:extLst>
            </p:cNvPr>
            <p:cNvSpPr txBox="1"/>
            <p:nvPr/>
          </p:nvSpPr>
          <p:spPr>
            <a:xfrm>
              <a:off x="0" y="4555028"/>
              <a:ext cx="11456630" cy="657873"/>
            </a:xfrm>
            <a:prstGeom prst="rect">
              <a:avLst/>
            </a:prstGeom>
          </p:spPr>
          <p:txBody>
            <a:bodyPr lIns="0" tIns="0" rIns="0" bIns="0" rtlCol="0" anchor="t">
              <a:spAutoFit/>
            </a:bodyPr>
            <a:lstStyle/>
            <a:p>
              <a:pPr marL="609918" lvl="1" indent="-304959" algn="just">
                <a:lnSpc>
                  <a:spcPts val="3955"/>
                </a:lnSpc>
                <a:buFont typeface="Arial"/>
                <a:buChar char="•"/>
              </a:pPr>
              <a:endParaRPr lang="en-US" sz="2825" dirty="0">
                <a:solidFill>
                  <a:srgbClr val="94DDDE"/>
                </a:solidFill>
                <a:latin typeface="Josefin Sans Regular"/>
              </a:endParaRPr>
            </a:p>
          </p:txBody>
        </p:sp>
      </p:grpSp>
      <p:pic>
        <p:nvPicPr>
          <p:cNvPr id="5" name="Picture 6">
            <a:extLst>
              <a:ext uri="{FF2B5EF4-FFF2-40B4-BE49-F238E27FC236}">
                <a16:creationId xmlns:a16="http://schemas.microsoft.com/office/drawing/2014/main" id="{05C41D81-C9B6-79B7-97E6-530DFD0C38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9758" y="1684366"/>
            <a:ext cx="3874545" cy="5122596"/>
          </a:xfrm>
          <a:prstGeom prst="rect">
            <a:avLst/>
          </a:prstGeom>
        </p:spPr>
      </p:pic>
      <p:pic>
        <p:nvPicPr>
          <p:cNvPr id="6" name="Picture 7">
            <a:extLst>
              <a:ext uri="{FF2B5EF4-FFF2-40B4-BE49-F238E27FC236}">
                <a16:creationId xmlns:a16="http://schemas.microsoft.com/office/drawing/2014/main" id="{CB63ED83-EBFC-4869-2BBA-9A3D9D5CAF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80976" y="2475095"/>
            <a:ext cx="3874545" cy="5122596"/>
          </a:xfrm>
          <a:prstGeom prst="rect">
            <a:avLst/>
          </a:prstGeom>
        </p:spPr>
      </p:pic>
      <p:pic>
        <p:nvPicPr>
          <p:cNvPr id="7" name="Picture 8">
            <a:extLst>
              <a:ext uri="{FF2B5EF4-FFF2-40B4-BE49-F238E27FC236}">
                <a16:creationId xmlns:a16="http://schemas.microsoft.com/office/drawing/2014/main" id="{75657FA3-594C-4FB9-4062-9180E6838D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800" y="3301680"/>
            <a:ext cx="3874545" cy="5122596"/>
          </a:xfrm>
          <a:prstGeom prst="rect">
            <a:avLst/>
          </a:prstGeom>
        </p:spPr>
      </p:pic>
      <p:sp>
        <p:nvSpPr>
          <p:cNvPr id="8" name="TextBox 3">
            <a:extLst>
              <a:ext uri="{FF2B5EF4-FFF2-40B4-BE49-F238E27FC236}">
                <a16:creationId xmlns:a16="http://schemas.microsoft.com/office/drawing/2014/main" id="{095873E3-D4CC-7D6A-D05A-9883A78407A6}"/>
              </a:ext>
            </a:extLst>
          </p:cNvPr>
          <p:cNvSpPr txBox="1"/>
          <p:nvPr/>
        </p:nvSpPr>
        <p:spPr>
          <a:xfrm>
            <a:off x="10428564" y="2723906"/>
            <a:ext cx="6109632" cy="1982594"/>
          </a:xfrm>
          <a:prstGeom prst="rect">
            <a:avLst/>
          </a:prstGeom>
        </p:spPr>
        <p:txBody>
          <a:bodyPr wrap="square" lIns="0" tIns="0" rIns="0" bIns="0" rtlCol="0" anchor="t">
            <a:spAutoFit/>
          </a:bodyPr>
          <a:lstStyle/>
          <a:p>
            <a:pPr>
              <a:lnSpc>
                <a:spcPts val="7559"/>
              </a:lnSpc>
            </a:pPr>
            <a:r>
              <a:rPr lang="en-US" sz="7200" dirty="0" err="1">
                <a:latin typeface="Times New Roman" panose="02020603050405020304" pitchFamily="18" charset="0"/>
                <a:cs typeface="Times New Roman" panose="02020603050405020304" pitchFamily="18" charset="0"/>
              </a:rPr>
              <a:t>Tên</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đề</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tài</a:t>
            </a:r>
            <a:r>
              <a:rPr lang="en-US" sz="7200" dirty="0">
                <a:latin typeface="Times New Roman" panose="02020603050405020304" pitchFamily="18" charset="0"/>
                <a:cs typeface="Times New Roman" panose="02020603050405020304" pitchFamily="18" charset="0"/>
              </a:rPr>
              <a:t>:</a:t>
            </a:r>
          </a:p>
          <a:p>
            <a:pPr>
              <a:lnSpc>
                <a:spcPts val="7559"/>
              </a:lnSpc>
            </a:pPr>
            <a:endParaRPr lang="en-US" sz="7200" dirty="0">
              <a:latin typeface="Times New Roman" panose="02020603050405020304" pitchFamily="18" charset="0"/>
              <a:cs typeface="Times New Roman" panose="02020603050405020304" pitchFamily="18" charset="0"/>
            </a:endParaRPr>
          </a:p>
        </p:txBody>
      </p:sp>
      <p:sp>
        <p:nvSpPr>
          <p:cNvPr id="9" name="TextBox 3">
            <a:extLst>
              <a:ext uri="{FF2B5EF4-FFF2-40B4-BE49-F238E27FC236}">
                <a16:creationId xmlns:a16="http://schemas.microsoft.com/office/drawing/2014/main" id="{BF6E8CB0-1057-A2DF-3415-388C50F901AE}"/>
              </a:ext>
            </a:extLst>
          </p:cNvPr>
          <p:cNvSpPr txBox="1"/>
          <p:nvPr/>
        </p:nvSpPr>
        <p:spPr>
          <a:xfrm>
            <a:off x="8436687" y="4351319"/>
            <a:ext cx="9309763" cy="1949316"/>
          </a:xfrm>
          <a:prstGeom prst="rect">
            <a:avLst/>
          </a:prstGeom>
        </p:spPr>
        <p:txBody>
          <a:bodyPr wrap="square" lIns="0" tIns="0" rIns="0" bIns="0" rtlCol="0" anchor="t">
            <a:spAutoFit/>
          </a:bodyPr>
          <a:lstStyle/>
          <a:p>
            <a:pPr>
              <a:lnSpc>
                <a:spcPts val="7559"/>
              </a:lnSpc>
            </a:pPr>
            <a:r>
              <a:rPr lang="en-US" sz="6600" dirty="0" err="1">
                <a:latin typeface="Times New Roman" panose="02020603050405020304" pitchFamily="18" charset="0"/>
                <a:cs typeface="Times New Roman" panose="02020603050405020304" pitchFamily="18" charset="0"/>
              </a:rPr>
              <a:t>Điều</a:t>
            </a:r>
            <a:r>
              <a:rPr lang="en-US" sz="6600" dirty="0">
                <a:latin typeface="Times New Roman" panose="02020603050405020304" pitchFamily="18" charset="0"/>
                <a:cs typeface="Times New Roman" panose="02020603050405020304" pitchFamily="18" charset="0"/>
              </a:rPr>
              <a:t> </a:t>
            </a:r>
            <a:r>
              <a:rPr lang="en-US" sz="6600" dirty="0" err="1">
                <a:latin typeface="Times New Roman" panose="02020603050405020304" pitchFamily="18" charset="0"/>
                <a:cs typeface="Times New Roman" panose="02020603050405020304" pitchFamily="18" charset="0"/>
              </a:rPr>
              <a:t>khiển</a:t>
            </a:r>
            <a:r>
              <a:rPr lang="en-US" sz="6600" dirty="0">
                <a:latin typeface="Times New Roman" panose="02020603050405020304" pitchFamily="18" charset="0"/>
                <a:cs typeface="Times New Roman" panose="02020603050405020304" pitchFamily="18" charset="0"/>
              </a:rPr>
              <a:t> </a:t>
            </a:r>
            <a:r>
              <a:rPr lang="en-US" sz="6600" dirty="0" err="1">
                <a:latin typeface="Times New Roman" panose="02020603050405020304" pitchFamily="18" charset="0"/>
                <a:cs typeface="Times New Roman" panose="02020603050405020304" pitchFamily="18" charset="0"/>
              </a:rPr>
              <a:t>xe</a:t>
            </a:r>
            <a:r>
              <a:rPr lang="en-US" sz="6600" dirty="0">
                <a:latin typeface="Times New Roman" panose="02020603050405020304" pitchFamily="18" charset="0"/>
                <a:cs typeface="Times New Roman" panose="02020603050405020304" pitchFamily="18" charset="0"/>
              </a:rPr>
              <a:t> </a:t>
            </a:r>
            <a:r>
              <a:rPr lang="en-US" sz="6600" dirty="0" err="1">
                <a:latin typeface="Times New Roman" panose="02020603050405020304" pitchFamily="18" charset="0"/>
                <a:cs typeface="Times New Roman" panose="02020603050405020304" pitchFamily="18" charset="0"/>
              </a:rPr>
              <a:t>theo</a:t>
            </a:r>
            <a:r>
              <a:rPr lang="en-US" sz="6600" dirty="0">
                <a:latin typeface="Times New Roman" panose="02020603050405020304" pitchFamily="18" charset="0"/>
                <a:cs typeface="Times New Roman" panose="02020603050405020304" pitchFamily="18" charset="0"/>
              </a:rPr>
              <a:t> </a:t>
            </a:r>
            <a:r>
              <a:rPr lang="en-US" sz="6600" dirty="0" err="1">
                <a:latin typeface="Times New Roman" panose="02020603050405020304" pitchFamily="18" charset="0"/>
                <a:cs typeface="Times New Roman" panose="02020603050405020304" pitchFamily="18" charset="0"/>
              </a:rPr>
              <a:t>hình</a:t>
            </a:r>
            <a:r>
              <a:rPr lang="en-US" sz="6600" dirty="0">
                <a:latin typeface="Times New Roman" panose="02020603050405020304" pitchFamily="18" charset="0"/>
                <a:cs typeface="Times New Roman" panose="02020603050405020304" pitchFamily="18" charset="0"/>
              </a:rPr>
              <a:t> </a:t>
            </a:r>
            <a:r>
              <a:rPr lang="en-US" sz="6600" dirty="0" err="1">
                <a:latin typeface="Times New Roman" panose="02020603050405020304" pitchFamily="18" charset="0"/>
                <a:cs typeface="Times New Roman" panose="02020603050405020304" pitchFamily="18" charset="0"/>
              </a:rPr>
              <a:t>khối</a:t>
            </a:r>
            <a:r>
              <a:rPr lang="en-US" sz="6600" dirty="0">
                <a:latin typeface="Times New Roman" panose="02020603050405020304" pitchFamily="18" charset="0"/>
                <a:cs typeface="Times New Roman" panose="02020603050405020304" pitchFamily="18" charset="0"/>
              </a:rPr>
              <a:t> </a:t>
            </a:r>
            <a:r>
              <a:rPr lang="en-US" sz="6600" dirty="0" err="1">
                <a:latin typeface="Times New Roman" panose="02020603050405020304" pitchFamily="18" charset="0"/>
                <a:cs typeface="Times New Roman" panose="02020603050405020304" pitchFamily="18" charset="0"/>
              </a:rPr>
              <a:t>và</a:t>
            </a:r>
            <a:r>
              <a:rPr lang="en-US" sz="6600" dirty="0">
                <a:latin typeface="Times New Roman" panose="02020603050405020304" pitchFamily="18" charset="0"/>
                <a:cs typeface="Times New Roman" panose="02020603050405020304" pitchFamily="18" charset="0"/>
              </a:rPr>
              <a:t> </a:t>
            </a:r>
            <a:r>
              <a:rPr lang="en-US" sz="6600" dirty="0" err="1">
                <a:latin typeface="Times New Roman" panose="02020603050405020304" pitchFamily="18" charset="0"/>
                <a:cs typeface="Times New Roman" panose="02020603050405020304" pitchFamily="18" charset="0"/>
              </a:rPr>
              <a:t>màu</a:t>
            </a:r>
            <a:r>
              <a:rPr lang="en-US" sz="6600" dirty="0">
                <a:latin typeface="Times New Roman" panose="02020603050405020304" pitchFamily="18" charset="0"/>
                <a:cs typeface="Times New Roman" panose="02020603050405020304" pitchFamily="18" charset="0"/>
              </a:rPr>
              <a:t> </a:t>
            </a:r>
            <a:r>
              <a:rPr lang="en-US" sz="6600" dirty="0" err="1">
                <a:latin typeface="Times New Roman" panose="02020603050405020304" pitchFamily="18" charset="0"/>
                <a:cs typeface="Times New Roman" panose="02020603050405020304" pitchFamily="18" charset="0"/>
              </a:rPr>
              <a:t>sắc</a:t>
            </a:r>
            <a:endParaRPr lang="en-US" sz="6600" dirty="0">
              <a:latin typeface="Times New Roman" panose="02020603050405020304" pitchFamily="18" charset="0"/>
              <a:cs typeface="Times New Roman" panose="02020603050405020304" pitchFamily="18" charset="0"/>
            </a:endParaRPr>
          </a:p>
        </p:txBody>
      </p:sp>
      <p:sp>
        <p:nvSpPr>
          <p:cNvPr id="10" name="AutoShape 3">
            <a:extLst>
              <a:ext uri="{FF2B5EF4-FFF2-40B4-BE49-F238E27FC236}">
                <a16:creationId xmlns:a16="http://schemas.microsoft.com/office/drawing/2014/main" id="{62F9673B-AE16-D297-4EB3-F11F6069D3F5}"/>
              </a:ext>
            </a:extLst>
          </p:cNvPr>
          <p:cNvSpPr/>
          <p:nvPr/>
        </p:nvSpPr>
        <p:spPr>
          <a:xfrm flipV="1">
            <a:off x="735414" y="8913274"/>
            <a:ext cx="15829676" cy="45719"/>
          </a:xfrm>
          <a:prstGeom prst="rect">
            <a:avLst/>
          </a:prstGeom>
          <a:solidFill>
            <a:schemeClr val="tx1"/>
          </a:solidFill>
        </p:spPr>
      </p:sp>
      <p:sp>
        <p:nvSpPr>
          <p:cNvPr id="11" name="TextBox 4">
            <a:extLst>
              <a:ext uri="{FF2B5EF4-FFF2-40B4-BE49-F238E27FC236}">
                <a16:creationId xmlns:a16="http://schemas.microsoft.com/office/drawing/2014/main" id="{9BD912E7-9FC6-EB33-FBCA-8DF362DD06DB}"/>
              </a:ext>
            </a:extLst>
          </p:cNvPr>
          <p:cNvSpPr txBox="1"/>
          <p:nvPr/>
        </p:nvSpPr>
        <p:spPr>
          <a:xfrm>
            <a:off x="16365680" y="8775173"/>
            <a:ext cx="838200" cy="289543"/>
          </a:xfrm>
          <a:prstGeom prst="rect">
            <a:avLst/>
          </a:prstGeom>
        </p:spPr>
        <p:txBody>
          <a:bodyPr lIns="0" tIns="0" rIns="0" bIns="0" rtlCol="0" anchor="t">
            <a:spAutoFit/>
          </a:bodyPr>
          <a:lstStyle/>
          <a:p>
            <a:pPr algn="r">
              <a:lnSpc>
                <a:spcPts val="2184"/>
              </a:lnSpc>
            </a:pPr>
            <a:r>
              <a:rPr lang="en-US" sz="2400" dirty="0">
                <a:latin typeface="Montserrat Extra-Bold"/>
              </a:rPr>
              <a:t>02</a:t>
            </a:r>
          </a:p>
        </p:txBody>
      </p:sp>
    </p:spTree>
    <p:extLst>
      <p:ext uri="{BB962C8B-B14F-4D97-AF65-F5344CB8AC3E}">
        <p14:creationId xmlns:p14="http://schemas.microsoft.com/office/powerpoint/2010/main" val="199287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2"/>
          <p:cNvSpPr txBox="1"/>
          <p:nvPr/>
        </p:nvSpPr>
        <p:spPr>
          <a:xfrm>
            <a:off x="4202139" y="796598"/>
            <a:ext cx="10417121" cy="998478"/>
          </a:xfrm>
          <a:prstGeom prst="rect">
            <a:avLst/>
          </a:prstGeom>
        </p:spPr>
        <p:txBody>
          <a:bodyPr wrap="square" lIns="0" tIns="0" rIns="0" bIns="0" rtlCol="0" anchor="t">
            <a:spAutoFit/>
          </a:bodyPr>
          <a:lstStyle/>
          <a:p>
            <a:pPr algn="ctr">
              <a:lnSpc>
                <a:spcPts val="8800"/>
              </a:lnSpc>
            </a:pPr>
            <a:r>
              <a:rPr lang="en-US" sz="4800" dirty="0" err="1">
                <a:solidFill>
                  <a:srgbClr val="FFFFFF"/>
                </a:solidFill>
                <a:latin typeface="Montserrat Extra-Bold"/>
              </a:rPr>
              <a:t>Kiến</a:t>
            </a:r>
            <a:r>
              <a:rPr lang="en-US" sz="4800" dirty="0">
                <a:solidFill>
                  <a:srgbClr val="FFFFFF"/>
                </a:solidFill>
                <a:latin typeface="Montserrat Extra-Bold"/>
              </a:rPr>
              <a:t> </a:t>
            </a:r>
            <a:r>
              <a:rPr lang="en-US" sz="4800" dirty="0" err="1">
                <a:solidFill>
                  <a:srgbClr val="FFFFFF"/>
                </a:solidFill>
                <a:latin typeface="Montserrat Extra-Bold"/>
              </a:rPr>
              <a:t>nghị</a:t>
            </a:r>
            <a:r>
              <a:rPr lang="en-US" sz="4800" dirty="0">
                <a:solidFill>
                  <a:srgbClr val="FFFFFF"/>
                </a:solidFill>
                <a:latin typeface="Montserrat Extra-Bold"/>
              </a:rPr>
              <a:t> </a:t>
            </a:r>
            <a:r>
              <a:rPr lang="en-US" sz="4800" dirty="0" err="1">
                <a:solidFill>
                  <a:srgbClr val="FFFFFF"/>
                </a:solidFill>
                <a:latin typeface="Montserrat Extra-Bold"/>
              </a:rPr>
              <a:t>và</a:t>
            </a:r>
            <a:r>
              <a:rPr lang="en-US" sz="4800" dirty="0">
                <a:solidFill>
                  <a:srgbClr val="FFFFFF"/>
                </a:solidFill>
                <a:latin typeface="Montserrat Extra-Bold"/>
              </a:rPr>
              <a:t> </a:t>
            </a:r>
            <a:r>
              <a:rPr lang="en-US" sz="4800" dirty="0" err="1">
                <a:solidFill>
                  <a:srgbClr val="FFFFFF"/>
                </a:solidFill>
                <a:latin typeface="Montserrat Extra-Bold"/>
              </a:rPr>
              <a:t>hướng</a:t>
            </a:r>
            <a:r>
              <a:rPr lang="en-US" sz="4800" dirty="0">
                <a:solidFill>
                  <a:srgbClr val="FFFFFF"/>
                </a:solidFill>
                <a:latin typeface="Montserrat Extra-Bold"/>
              </a:rPr>
              <a:t> </a:t>
            </a:r>
            <a:r>
              <a:rPr lang="en-US" sz="4800" dirty="0" err="1">
                <a:solidFill>
                  <a:srgbClr val="FFFFFF"/>
                </a:solidFill>
                <a:latin typeface="Montserrat Extra-Bold"/>
              </a:rPr>
              <a:t>phát</a:t>
            </a:r>
            <a:r>
              <a:rPr lang="en-US" sz="4800" dirty="0">
                <a:solidFill>
                  <a:srgbClr val="FFFFFF"/>
                </a:solidFill>
                <a:latin typeface="Montserrat Extra-Bold"/>
              </a:rPr>
              <a:t> </a:t>
            </a:r>
            <a:r>
              <a:rPr lang="en-US" sz="4800" dirty="0" err="1">
                <a:solidFill>
                  <a:srgbClr val="FFFFFF"/>
                </a:solidFill>
                <a:latin typeface="Montserrat Extra-Bold"/>
              </a:rPr>
              <a:t>triển</a:t>
            </a:r>
            <a:endParaRPr lang="en-US" sz="4800" dirty="0">
              <a:solidFill>
                <a:srgbClr val="FFFFFF"/>
              </a:solidFill>
              <a:latin typeface="Montserrat Extra-Bold"/>
            </a:endParaRPr>
          </a:p>
        </p:txBody>
      </p:sp>
      <p:sp>
        <p:nvSpPr>
          <p:cNvPr id="8" name="TextBox 16">
            <a:extLst>
              <a:ext uri="{FF2B5EF4-FFF2-40B4-BE49-F238E27FC236}">
                <a16:creationId xmlns:a16="http://schemas.microsoft.com/office/drawing/2014/main" id="{77BAEDE0-BD69-2318-EED9-B4A888F404E9}"/>
              </a:ext>
            </a:extLst>
          </p:cNvPr>
          <p:cNvSpPr txBox="1"/>
          <p:nvPr/>
        </p:nvSpPr>
        <p:spPr>
          <a:xfrm>
            <a:off x="15773400" y="9182100"/>
            <a:ext cx="838200" cy="289543"/>
          </a:xfrm>
          <a:prstGeom prst="rect">
            <a:avLst/>
          </a:prstGeom>
        </p:spPr>
        <p:txBody>
          <a:bodyPr lIns="0" tIns="0" rIns="0" bIns="0" rtlCol="0" anchor="t">
            <a:spAutoFit/>
          </a:bodyPr>
          <a:lstStyle/>
          <a:p>
            <a:pPr algn="r">
              <a:lnSpc>
                <a:spcPts val="2184"/>
              </a:lnSpc>
            </a:pPr>
            <a:r>
              <a:rPr lang="vi-VN" sz="2400" dirty="0">
                <a:solidFill>
                  <a:srgbClr val="292929"/>
                </a:solidFill>
                <a:latin typeface="Montserrat Extra-Bold"/>
              </a:rPr>
              <a:t>2</a:t>
            </a:r>
            <a:r>
              <a:rPr lang="en-US" sz="2400" dirty="0">
                <a:solidFill>
                  <a:srgbClr val="292929"/>
                </a:solidFill>
                <a:latin typeface="Montserrat Extra-Bold"/>
              </a:rPr>
              <a:t>0</a:t>
            </a:r>
          </a:p>
        </p:txBody>
      </p:sp>
      <p:sp>
        <p:nvSpPr>
          <p:cNvPr id="3" name="Title 2">
            <a:extLst>
              <a:ext uri="{FF2B5EF4-FFF2-40B4-BE49-F238E27FC236}">
                <a16:creationId xmlns:a16="http://schemas.microsoft.com/office/drawing/2014/main" id="{627A2885-D493-51CC-F8DC-A516051A5B42}"/>
              </a:ext>
            </a:extLst>
          </p:cNvPr>
          <p:cNvSpPr>
            <a:spLocks noGrp="1"/>
          </p:cNvSpPr>
          <p:nvPr>
            <p:ph type="title"/>
          </p:nvPr>
        </p:nvSpPr>
        <p:spPr>
          <a:xfrm>
            <a:off x="1066799" y="2419349"/>
            <a:ext cx="17351188" cy="2362201"/>
          </a:xfrm>
        </p:spPr>
        <p:txBody>
          <a:bodyPr>
            <a:normAutofit/>
          </a:bodyPr>
          <a:lstStyle/>
          <a:p>
            <a:r>
              <a:rPr lang="en-US" sz="4000" dirty="0" err="1">
                <a:solidFill>
                  <a:schemeClr val="bg1"/>
                </a:solidFill>
                <a:latin typeface="Times New Roman" panose="02020603050405020304" pitchFamily="18" charset="0"/>
                <a:cs typeface="Times New Roman" panose="02020603050405020304" pitchFamily="18" charset="0"/>
              </a:rPr>
              <a:t>Nhận</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xét</a:t>
            </a:r>
            <a:r>
              <a:rPr lang="en-US" sz="4000" dirty="0">
                <a:solidFill>
                  <a:schemeClr val="bg1"/>
                </a:solidFill>
                <a:latin typeface="Times New Roman" panose="02020603050405020304" pitchFamily="18" charset="0"/>
                <a:cs typeface="Times New Roman" panose="02020603050405020304" pitchFamily="18" charset="0"/>
              </a:rPr>
              <a:t>: </a:t>
            </a:r>
            <a:r>
              <a:rPr lang="vi-VN" sz="4000" dirty="0">
                <a:solidFill>
                  <a:schemeClr val="bg1"/>
                </a:solidFill>
                <a:latin typeface="Times New Roman" panose="02020603050405020304" pitchFamily="18" charset="0"/>
                <a:cs typeface="Times New Roman" panose="02020603050405020304" pitchFamily="18" charset="0"/>
              </a:rPr>
              <a:t>Sau khi thực hiện đề tài </a:t>
            </a:r>
            <a:r>
              <a:rPr lang="en-US" sz="4000" dirty="0" err="1">
                <a:solidFill>
                  <a:schemeClr val="bg1"/>
                </a:solidFill>
                <a:latin typeface="Times New Roman" panose="02020603050405020304" pitchFamily="18" charset="0"/>
                <a:cs typeface="Times New Roman" panose="02020603050405020304" pitchFamily="18" charset="0"/>
              </a:rPr>
              <a:t>tuy</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đã</a:t>
            </a:r>
            <a:r>
              <a:rPr lang="vi-VN" sz="4000" dirty="0">
                <a:solidFill>
                  <a:schemeClr val="bg1"/>
                </a:solidFill>
                <a:latin typeface="Times New Roman" panose="02020603050405020304" pitchFamily="18" charset="0"/>
                <a:cs typeface="Times New Roman" panose="02020603050405020304" pitchFamily="18" charset="0"/>
              </a:rPr>
              <a:t> hoàn thành nhưng vẫn chưa đạt được hiểu quả tốt nhất do quá trình xửu lý ảnh trên rasberry 3</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vì</a:t>
            </a:r>
            <a:r>
              <a:rPr lang="vi-VN" sz="4000" dirty="0">
                <a:solidFill>
                  <a:schemeClr val="bg1"/>
                </a:solidFill>
                <a:latin typeface="Times New Roman" panose="02020603050405020304" pitchFamily="18" charset="0"/>
                <a:cs typeface="Times New Roman" panose="02020603050405020304" pitchFamily="18" charset="0"/>
              </a:rPr>
              <a:t> thời gian nhận dạng và delay chậm nên khá lâu. </a:t>
            </a:r>
            <a:endParaRPr lang="en-US" sz="4000" dirty="0">
              <a:solidFill>
                <a:schemeClr val="bg1"/>
              </a:solidFill>
              <a:latin typeface="Times New Roman" panose="02020603050405020304" pitchFamily="18" charset="0"/>
              <a:cs typeface="Times New Roman" panose="02020603050405020304" pitchFamily="18" charset="0"/>
            </a:endParaRPr>
          </a:p>
        </p:txBody>
      </p:sp>
      <p:sp>
        <p:nvSpPr>
          <p:cNvPr id="6" name="Title 2">
            <a:extLst>
              <a:ext uri="{FF2B5EF4-FFF2-40B4-BE49-F238E27FC236}">
                <a16:creationId xmlns:a16="http://schemas.microsoft.com/office/drawing/2014/main" id="{92F6A18D-3F82-643A-67C9-9A39CDEB52B3}"/>
              </a:ext>
            </a:extLst>
          </p:cNvPr>
          <p:cNvSpPr txBox="1">
            <a:spLocks/>
          </p:cNvSpPr>
          <p:nvPr/>
        </p:nvSpPr>
        <p:spPr>
          <a:xfrm>
            <a:off x="1066799" y="5017293"/>
            <a:ext cx="16687800" cy="2114550"/>
          </a:xfrm>
          <a:prstGeom prst="rect">
            <a:avLst/>
          </a:prstGeom>
        </p:spPr>
        <p:txBody>
          <a:bodyPr vert="horz" lIns="91440" tIns="45720" rIns="91440" bIns="45720" rtlCol="0" anchor="ctr">
            <a:norm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vi-VN" sz="4000" dirty="0">
                <a:solidFill>
                  <a:schemeClr val="bg1"/>
                </a:solidFill>
                <a:latin typeface="Times New Roman" panose="02020603050405020304" pitchFamily="18" charset="0"/>
                <a:cs typeface="Times New Roman" panose="02020603050405020304" pitchFamily="18" charset="0"/>
              </a:rPr>
              <a:t>Hướng phát triển:</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Mục</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tiêu</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là</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xử</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lý</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điều</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khiển</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xe</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hoạt</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động</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tốt</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hơn</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độ</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nhạy</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nhận</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diện</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của</a:t>
            </a:r>
            <a:r>
              <a:rPr lang="en-US" sz="4000" dirty="0">
                <a:solidFill>
                  <a:schemeClr val="bg1"/>
                </a:solidFill>
                <a:latin typeface="Times New Roman" panose="02020603050405020304" pitchFamily="18" charset="0"/>
                <a:cs typeface="Times New Roman" panose="02020603050405020304" pitchFamily="18" charset="0"/>
              </a:rPr>
              <a:t> camera </a:t>
            </a:r>
            <a:r>
              <a:rPr lang="en-US" sz="4000" dirty="0" err="1">
                <a:solidFill>
                  <a:schemeClr val="bg1"/>
                </a:solidFill>
                <a:latin typeface="Times New Roman" panose="02020603050405020304" pitchFamily="18" charset="0"/>
                <a:cs typeface="Times New Roman" panose="02020603050405020304" pitchFamily="18" charset="0"/>
              </a:rPr>
              <a:t>nhanh</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hơn</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phát</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hiện</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được</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nhiều</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vật</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thể</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và</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màu</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sắc</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hơn</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Thêm</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các</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tính</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năng</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hữu</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ích</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hơn</a:t>
            </a:r>
            <a:r>
              <a:rPr lang="en-US" sz="4000"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39528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16">
            <a:extLst>
              <a:ext uri="{FF2B5EF4-FFF2-40B4-BE49-F238E27FC236}">
                <a16:creationId xmlns:a16="http://schemas.microsoft.com/office/drawing/2014/main" id="{77BAEDE0-BD69-2318-EED9-B4A888F404E9}"/>
              </a:ext>
            </a:extLst>
          </p:cNvPr>
          <p:cNvSpPr txBox="1"/>
          <p:nvPr/>
        </p:nvSpPr>
        <p:spPr>
          <a:xfrm>
            <a:off x="16002000" y="9258300"/>
            <a:ext cx="838200" cy="289543"/>
          </a:xfrm>
          <a:prstGeom prst="rect">
            <a:avLst/>
          </a:prstGeom>
        </p:spPr>
        <p:txBody>
          <a:bodyPr lIns="0" tIns="0" rIns="0" bIns="0" rtlCol="0" anchor="t">
            <a:spAutoFit/>
          </a:bodyPr>
          <a:lstStyle/>
          <a:p>
            <a:pPr algn="r">
              <a:lnSpc>
                <a:spcPts val="2184"/>
              </a:lnSpc>
            </a:pPr>
            <a:r>
              <a:rPr lang="vi-VN" sz="2400" dirty="0">
                <a:solidFill>
                  <a:srgbClr val="292929"/>
                </a:solidFill>
                <a:latin typeface="Montserrat Extra-Bold"/>
              </a:rPr>
              <a:t>2</a:t>
            </a:r>
            <a:r>
              <a:rPr lang="en-US" sz="2400" dirty="0">
                <a:solidFill>
                  <a:srgbClr val="292929"/>
                </a:solidFill>
                <a:latin typeface="Montserrat Extra-Bold"/>
              </a:rPr>
              <a:t>1</a:t>
            </a:r>
          </a:p>
        </p:txBody>
      </p:sp>
      <p:graphicFrame>
        <p:nvGraphicFramePr>
          <p:cNvPr id="2" name="Table 2">
            <a:extLst>
              <a:ext uri="{FF2B5EF4-FFF2-40B4-BE49-F238E27FC236}">
                <a16:creationId xmlns:a16="http://schemas.microsoft.com/office/drawing/2014/main" id="{7422686E-D521-BE27-E54D-238C33F5F03B}"/>
              </a:ext>
            </a:extLst>
          </p:cNvPr>
          <p:cNvGraphicFramePr>
            <a:graphicFrameLocks noGrp="1"/>
          </p:cNvGraphicFramePr>
          <p:nvPr>
            <p:extLst>
              <p:ext uri="{D42A27DB-BD31-4B8C-83A1-F6EECF244321}">
                <p14:modId xmlns:p14="http://schemas.microsoft.com/office/powerpoint/2010/main" val="4103075775"/>
              </p:ext>
            </p:extLst>
          </p:nvPr>
        </p:nvGraphicFramePr>
        <p:xfrm>
          <a:off x="3086100" y="3022410"/>
          <a:ext cx="13144500" cy="5273040"/>
        </p:xfrm>
        <a:graphic>
          <a:graphicData uri="http://schemas.openxmlformats.org/drawingml/2006/table">
            <a:tbl>
              <a:tblPr firstRow="1" bandRow="1">
                <a:tableStyleId>{9DCAF9ED-07DC-4A11-8D7F-57B35C25682E}</a:tableStyleId>
              </a:tblPr>
              <a:tblGrid>
                <a:gridCol w="5753100">
                  <a:extLst>
                    <a:ext uri="{9D8B030D-6E8A-4147-A177-3AD203B41FA5}">
                      <a16:colId xmlns:a16="http://schemas.microsoft.com/office/drawing/2014/main" val="3061009036"/>
                    </a:ext>
                  </a:extLst>
                </a:gridCol>
                <a:gridCol w="7391400">
                  <a:extLst>
                    <a:ext uri="{9D8B030D-6E8A-4147-A177-3AD203B41FA5}">
                      <a16:colId xmlns:a16="http://schemas.microsoft.com/office/drawing/2014/main" val="3492976735"/>
                    </a:ext>
                  </a:extLst>
                </a:gridCol>
              </a:tblGrid>
              <a:tr h="1051560">
                <a:tc>
                  <a:txBody>
                    <a:bodyPr/>
                    <a:lstStyle/>
                    <a:p>
                      <a:pPr algn="ctr"/>
                      <a:r>
                        <a:rPr lang="en-US" sz="3200" dirty="0" err="1"/>
                        <a:t>Họ</a:t>
                      </a:r>
                      <a:r>
                        <a:rPr lang="en-US" sz="3200" dirty="0"/>
                        <a:t> </a:t>
                      </a:r>
                      <a:r>
                        <a:rPr lang="en-US" sz="3200" dirty="0" err="1"/>
                        <a:t>và</a:t>
                      </a:r>
                      <a:r>
                        <a:rPr lang="en-US" sz="3200" dirty="0"/>
                        <a:t> </a:t>
                      </a:r>
                      <a:r>
                        <a:rPr lang="en-US" sz="3200" dirty="0" err="1"/>
                        <a:t>tên</a:t>
                      </a:r>
                      <a:endParaRPr lang="en-US" sz="3200" dirty="0"/>
                    </a:p>
                  </a:txBody>
                  <a:tcPr/>
                </a:tc>
                <a:tc>
                  <a:txBody>
                    <a:bodyPr/>
                    <a:lstStyle/>
                    <a:p>
                      <a:pPr algn="ctr"/>
                      <a:r>
                        <a:rPr lang="en-US" sz="3200" dirty="0" err="1"/>
                        <a:t>Nhiệm</a:t>
                      </a:r>
                      <a:r>
                        <a:rPr lang="en-US" sz="3200" dirty="0"/>
                        <a:t> </a:t>
                      </a:r>
                      <a:r>
                        <a:rPr lang="en-US" sz="3200" dirty="0" err="1"/>
                        <a:t>vụ</a:t>
                      </a:r>
                      <a:endParaRPr lang="en-US" sz="3200" dirty="0"/>
                    </a:p>
                  </a:txBody>
                  <a:tcPr/>
                </a:tc>
                <a:extLst>
                  <a:ext uri="{0D108BD9-81ED-4DB2-BD59-A6C34878D82A}">
                    <a16:rowId xmlns:a16="http://schemas.microsoft.com/office/drawing/2014/main" val="1953274772"/>
                  </a:ext>
                </a:extLst>
              </a:tr>
              <a:tr h="1051560">
                <a:tc>
                  <a:txBody>
                    <a:bodyPr/>
                    <a:lstStyle/>
                    <a:p>
                      <a:pPr algn="ctr"/>
                      <a:r>
                        <a:rPr lang="en-US" sz="3200" dirty="0"/>
                        <a:t>Trần Lâm Tuấn Đạt</a:t>
                      </a:r>
                    </a:p>
                  </a:txBody>
                  <a:tcPr/>
                </a:tc>
                <a:tc>
                  <a:txBody>
                    <a:bodyPr/>
                    <a:lstStyle/>
                    <a:p>
                      <a:pPr algn="ctr"/>
                      <a:r>
                        <a:rPr lang="en-US" sz="3200" dirty="0"/>
                        <a:t>Fix code, </a:t>
                      </a:r>
                      <a:r>
                        <a:rPr lang="en-US" sz="3200" dirty="0" err="1"/>
                        <a:t>soạn</a:t>
                      </a:r>
                      <a:r>
                        <a:rPr lang="en-US" sz="3200" dirty="0"/>
                        <a:t> PowerPoint </a:t>
                      </a:r>
                    </a:p>
                  </a:txBody>
                  <a:tcPr/>
                </a:tc>
                <a:extLst>
                  <a:ext uri="{0D108BD9-81ED-4DB2-BD59-A6C34878D82A}">
                    <a16:rowId xmlns:a16="http://schemas.microsoft.com/office/drawing/2014/main" val="3534630305"/>
                  </a:ext>
                </a:extLst>
              </a:tr>
              <a:tr h="1051560">
                <a:tc>
                  <a:txBody>
                    <a:bodyPr/>
                    <a:lstStyle/>
                    <a:p>
                      <a:pPr algn="ctr"/>
                      <a:r>
                        <a:rPr lang="en-US" sz="3200" dirty="0" err="1"/>
                        <a:t>Nguyễn</a:t>
                      </a:r>
                      <a:r>
                        <a:rPr lang="en-US" sz="3200" dirty="0"/>
                        <a:t> </a:t>
                      </a:r>
                      <a:r>
                        <a:rPr lang="en-US" sz="3200" dirty="0" err="1"/>
                        <a:t>Dương</a:t>
                      </a:r>
                      <a:r>
                        <a:rPr lang="en-US" sz="3200" dirty="0"/>
                        <a:t> </a:t>
                      </a:r>
                      <a:r>
                        <a:rPr lang="en-US" sz="3200" dirty="0" err="1"/>
                        <a:t>Đức</a:t>
                      </a:r>
                      <a:r>
                        <a:rPr lang="en-US" sz="3200" dirty="0"/>
                        <a:t> </a:t>
                      </a:r>
                      <a:r>
                        <a:rPr lang="en-US" sz="3200" dirty="0" err="1"/>
                        <a:t>Tài</a:t>
                      </a:r>
                      <a:endParaRPr lang="en-US" sz="3200" dirty="0"/>
                    </a:p>
                  </a:txBody>
                  <a:tcPr/>
                </a:tc>
                <a:tc>
                  <a:txBody>
                    <a:bodyPr/>
                    <a:lstStyle/>
                    <a:p>
                      <a:pPr algn="ctr"/>
                      <a:r>
                        <a:rPr lang="en-US" sz="3200" dirty="0" err="1"/>
                        <a:t>Viết</a:t>
                      </a:r>
                      <a:r>
                        <a:rPr lang="en-US" sz="3200" dirty="0"/>
                        <a:t> code </a:t>
                      </a:r>
                      <a:r>
                        <a:rPr lang="en-US" sz="3200" dirty="0" err="1"/>
                        <a:t>chương</a:t>
                      </a:r>
                      <a:r>
                        <a:rPr lang="en-US" sz="3200" dirty="0"/>
                        <a:t> </a:t>
                      </a:r>
                      <a:r>
                        <a:rPr lang="en-US" sz="3200" dirty="0" err="1"/>
                        <a:t>trình</a:t>
                      </a:r>
                      <a:r>
                        <a:rPr lang="en-US" sz="3200" dirty="0"/>
                        <a:t>, Fix code</a:t>
                      </a:r>
                    </a:p>
                  </a:txBody>
                  <a:tcPr/>
                </a:tc>
                <a:extLst>
                  <a:ext uri="{0D108BD9-81ED-4DB2-BD59-A6C34878D82A}">
                    <a16:rowId xmlns:a16="http://schemas.microsoft.com/office/drawing/2014/main" val="3786976798"/>
                  </a:ext>
                </a:extLst>
              </a:tr>
              <a:tr h="1051560">
                <a:tc>
                  <a:txBody>
                    <a:bodyPr/>
                    <a:lstStyle/>
                    <a:p>
                      <a:pPr algn="ctr"/>
                      <a:r>
                        <a:rPr lang="en-US" sz="3200" dirty="0" err="1"/>
                        <a:t>Nguyễn</a:t>
                      </a:r>
                      <a:r>
                        <a:rPr lang="en-US" sz="3200" dirty="0"/>
                        <a:t> </a:t>
                      </a:r>
                      <a:r>
                        <a:rPr lang="en-US" sz="3200" dirty="0" err="1"/>
                        <a:t>Sỹ</a:t>
                      </a:r>
                      <a:r>
                        <a:rPr lang="en-US" sz="3200" dirty="0"/>
                        <a:t> </a:t>
                      </a:r>
                      <a:r>
                        <a:rPr lang="en-US" sz="3200" dirty="0" err="1"/>
                        <a:t>Trường</a:t>
                      </a:r>
                      <a:endParaRPr lang="en-US" sz="3200" dirty="0"/>
                    </a:p>
                  </a:txBody>
                  <a:tcPr/>
                </a:tc>
                <a:tc>
                  <a:txBody>
                    <a:bodyPr/>
                    <a:lstStyle/>
                    <a:p>
                      <a:pPr algn="ctr"/>
                      <a:r>
                        <a:rPr lang="en-US" sz="3200" dirty="0" err="1"/>
                        <a:t>Viết</a:t>
                      </a:r>
                      <a:r>
                        <a:rPr lang="en-US" sz="3200" dirty="0"/>
                        <a:t> code </a:t>
                      </a:r>
                      <a:r>
                        <a:rPr lang="en-US" sz="3200" dirty="0" err="1"/>
                        <a:t>chương</a:t>
                      </a:r>
                      <a:r>
                        <a:rPr lang="en-US" sz="3200" dirty="0"/>
                        <a:t> </a:t>
                      </a:r>
                      <a:r>
                        <a:rPr lang="en-US" sz="3200" dirty="0" err="1"/>
                        <a:t>trình</a:t>
                      </a:r>
                      <a:r>
                        <a:rPr lang="en-US" sz="3200" dirty="0"/>
                        <a:t>, </a:t>
                      </a:r>
                      <a:r>
                        <a:rPr lang="en-US" sz="3200" dirty="0" err="1"/>
                        <a:t>Thiết</a:t>
                      </a:r>
                      <a:r>
                        <a:rPr lang="en-US" sz="3200" dirty="0"/>
                        <a:t> </a:t>
                      </a:r>
                      <a:r>
                        <a:rPr lang="en-US" sz="3200" dirty="0" err="1"/>
                        <a:t>lập</a:t>
                      </a:r>
                      <a:r>
                        <a:rPr lang="en-US" sz="3200" dirty="0"/>
                        <a:t> </a:t>
                      </a:r>
                      <a:r>
                        <a:rPr lang="en-US" sz="3200" dirty="0" err="1"/>
                        <a:t>thư</a:t>
                      </a:r>
                      <a:r>
                        <a:rPr lang="en-US" sz="3200" dirty="0"/>
                        <a:t> </a:t>
                      </a:r>
                      <a:r>
                        <a:rPr lang="en-US" sz="3200" dirty="0" err="1"/>
                        <a:t>viện</a:t>
                      </a:r>
                      <a:r>
                        <a:rPr lang="en-US" sz="3200" dirty="0"/>
                        <a:t> </a:t>
                      </a:r>
                      <a:r>
                        <a:rPr lang="en-US" sz="3200" dirty="0" err="1"/>
                        <a:t>OpenCv</a:t>
                      </a:r>
                      <a:endParaRPr lang="en-US" sz="3200" dirty="0"/>
                    </a:p>
                  </a:txBody>
                  <a:tcPr/>
                </a:tc>
                <a:extLst>
                  <a:ext uri="{0D108BD9-81ED-4DB2-BD59-A6C34878D82A}">
                    <a16:rowId xmlns:a16="http://schemas.microsoft.com/office/drawing/2014/main" val="83034790"/>
                  </a:ext>
                </a:extLst>
              </a:tr>
              <a:tr h="1051560">
                <a:tc>
                  <a:txBody>
                    <a:bodyPr/>
                    <a:lstStyle/>
                    <a:p>
                      <a:pPr algn="ctr"/>
                      <a:r>
                        <a:rPr lang="en-US" sz="3200" dirty="0" err="1"/>
                        <a:t>Phạm</a:t>
                      </a:r>
                      <a:r>
                        <a:rPr lang="en-US" sz="3200" dirty="0"/>
                        <a:t> </a:t>
                      </a:r>
                      <a:r>
                        <a:rPr lang="en-US" sz="3200" dirty="0" err="1"/>
                        <a:t>Văn</a:t>
                      </a:r>
                      <a:r>
                        <a:rPr lang="en-US" sz="3200" dirty="0"/>
                        <a:t> </a:t>
                      </a:r>
                      <a:r>
                        <a:rPr lang="en-US" sz="3200" dirty="0" err="1"/>
                        <a:t>Trí</a:t>
                      </a:r>
                      <a:endParaRPr lang="en-US" sz="3200" dirty="0"/>
                    </a:p>
                  </a:txBody>
                  <a:tcPr/>
                </a:tc>
                <a:tc>
                  <a:txBody>
                    <a:bodyPr/>
                    <a:lstStyle/>
                    <a:p>
                      <a:pPr algn="ctr"/>
                      <a:r>
                        <a:rPr lang="en-US" sz="3200" dirty="0" err="1"/>
                        <a:t>Lắp</a:t>
                      </a:r>
                      <a:r>
                        <a:rPr lang="en-US" sz="3200" dirty="0"/>
                        <a:t> </a:t>
                      </a:r>
                      <a:r>
                        <a:rPr lang="en-US" sz="3200" dirty="0" err="1"/>
                        <a:t>ráp</a:t>
                      </a:r>
                      <a:r>
                        <a:rPr lang="en-US" sz="3200" dirty="0"/>
                        <a:t> </a:t>
                      </a:r>
                      <a:r>
                        <a:rPr lang="en-US" sz="3200" dirty="0" err="1"/>
                        <a:t>mô</a:t>
                      </a:r>
                      <a:r>
                        <a:rPr lang="en-US" sz="3200" dirty="0"/>
                        <a:t> </a:t>
                      </a:r>
                      <a:r>
                        <a:rPr lang="en-US" sz="3200" dirty="0" err="1"/>
                        <a:t>hình</a:t>
                      </a:r>
                      <a:r>
                        <a:rPr lang="en-US" sz="3200" dirty="0"/>
                        <a:t> </a:t>
                      </a:r>
                      <a:r>
                        <a:rPr lang="en-US" sz="3200" dirty="0" err="1"/>
                        <a:t>phần</a:t>
                      </a:r>
                      <a:r>
                        <a:rPr lang="en-US" sz="3200" dirty="0"/>
                        <a:t> </a:t>
                      </a:r>
                      <a:r>
                        <a:rPr lang="en-US" sz="3200" dirty="0" err="1"/>
                        <a:t>cứng</a:t>
                      </a:r>
                      <a:r>
                        <a:rPr lang="en-US" sz="3200" dirty="0"/>
                        <a:t>, fix code</a:t>
                      </a:r>
                    </a:p>
                  </a:txBody>
                  <a:tcPr/>
                </a:tc>
                <a:extLst>
                  <a:ext uri="{0D108BD9-81ED-4DB2-BD59-A6C34878D82A}">
                    <a16:rowId xmlns:a16="http://schemas.microsoft.com/office/drawing/2014/main" val="3348262212"/>
                  </a:ext>
                </a:extLst>
              </a:tr>
            </a:tbl>
          </a:graphicData>
        </a:graphic>
      </p:graphicFrame>
      <p:sp>
        <p:nvSpPr>
          <p:cNvPr id="11" name="TextBox 10">
            <a:extLst>
              <a:ext uri="{FF2B5EF4-FFF2-40B4-BE49-F238E27FC236}">
                <a16:creationId xmlns:a16="http://schemas.microsoft.com/office/drawing/2014/main" id="{E22F9C80-F992-A070-3D30-1E09166E6CF7}"/>
              </a:ext>
            </a:extLst>
          </p:cNvPr>
          <p:cNvSpPr txBox="1"/>
          <p:nvPr/>
        </p:nvSpPr>
        <p:spPr>
          <a:xfrm>
            <a:off x="4038600" y="1056954"/>
            <a:ext cx="10210800" cy="1090811"/>
          </a:xfrm>
          <a:prstGeom prst="rect">
            <a:avLst/>
          </a:prstGeom>
          <a:noFill/>
        </p:spPr>
        <p:txBody>
          <a:bodyPr wrap="square">
            <a:spAutoFit/>
          </a:bodyPr>
          <a:lstStyle/>
          <a:p>
            <a:pPr algn="ctr">
              <a:lnSpc>
                <a:spcPts val="8800"/>
              </a:lnSpc>
            </a:pPr>
            <a:r>
              <a:rPr lang="en-US" sz="4800" dirty="0" err="1">
                <a:solidFill>
                  <a:srgbClr val="FFFFFF"/>
                </a:solidFill>
                <a:latin typeface="Montserrat Extra-Bold"/>
              </a:rPr>
              <a:t>Phân</a:t>
            </a:r>
            <a:r>
              <a:rPr lang="en-US" sz="4800" dirty="0">
                <a:solidFill>
                  <a:srgbClr val="FFFFFF"/>
                </a:solidFill>
                <a:latin typeface="Montserrat Extra-Bold"/>
              </a:rPr>
              <a:t> </a:t>
            </a:r>
            <a:r>
              <a:rPr lang="en-US" sz="4800" dirty="0" err="1">
                <a:solidFill>
                  <a:srgbClr val="FFFFFF"/>
                </a:solidFill>
                <a:latin typeface="Montserrat Extra-Bold"/>
              </a:rPr>
              <a:t>công</a:t>
            </a:r>
            <a:r>
              <a:rPr lang="en-US" sz="4800" dirty="0">
                <a:solidFill>
                  <a:srgbClr val="FFFFFF"/>
                </a:solidFill>
                <a:latin typeface="Montserrat Extra-Bold"/>
              </a:rPr>
              <a:t> </a:t>
            </a:r>
            <a:r>
              <a:rPr lang="en-US" sz="4800" dirty="0" err="1">
                <a:solidFill>
                  <a:srgbClr val="FFFFFF"/>
                </a:solidFill>
                <a:latin typeface="Montserrat Extra-Bold"/>
              </a:rPr>
              <a:t>và</a:t>
            </a:r>
            <a:r>
              <a:rPr lang="en-US" sz="4800" dirty="0">
                <a:solidFill>
                  <a:srgbClr val="FFFFFF"/>
                </a:solidFill>
                <a:latin typeface="Montserrat Extra-Bold"/>
              </a:rPr>
              <a:t> </a:t>
            </a:r>
            <a:r>
              <a:rPr lang="en-US" sz="4800" dirty="0" err="1">
                <a:solidFill>
                  <a:srgbClr val="FFFFFF"/>
                </a:solidFill>
                <a:latin typeface="Montserrat Extra-Bold"/>
              </a:rPr>
              <a:t>nhiệm</a:t>
            </a:r>
            <a:r>
              <a:rPr lang="en-US" sz="4800" dirty="0">
                <a:solidFill>
                  <a:srgbClr val="FFFFFF"/>
                </a:solidFill>
                <a:latin typeface="Montserrat Extra-Bold"/>
              </a:rPr>
              <a:t> </a:t>
            </a:r>
            <a:r>
              <a:rPr lang="en-US" sz="4800" dirty="0" err="1">
                <a:solidFill>
                  <a:srgbClr val="FFFFFF"/>
                </a:solidFill>
                <a:latin typeface="Montserrat Extra-Bold"/>
              </a:rPr>
              <a:t>vụ</a:t>
            </a:r>
            <a:endParaRPr lang="en-US" sz="4800" dirty="0">
              <a:solidFill>
                <a:srgbClr val="FFFFFF"/>
              </a:solidFill>
              <a:latin typeface="Montserrat Extra-Bold"/>
            </a:endParaRPr>
          </a:p>
        </p:txBody>
      </p:sp>
    </p:spTree>
    <p:extLst>
      <p:ext uri="{BB962C8B-B14F-4D97-AF65-F5344CB8AC3E}">
        <p14:creationId xmlns:p14="http://schemas.microsoft.com/office/powerpoint/2010/main" val="4266981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4"/>
          <p:cNvGrpSpPr/>
          <p:nvPr/>
        </p:nvGrpSpPr>
        <p:grpSpPr>
          <a:xfrm>
            <a:off x="609600" y="1018892"/>
            <a:ext cx="11582400" cy="1013098"/>
            <a:chOff x="-558800" y="-1535558"/>
            <a:chExt cx="13716000" cy="1350797"/>
          </a:xfrm>
        </p:grpSpPr>
        <p:sp>
          <p:nvSpPr>
            <p:cNvPr id="5" name="TextBox 5"/>
            <p:cNvSpPr txBox="1"/>
            <p:nvPr/>
          </p:nvSpPr>
          <p:spPr>
            <a:xfrm>
              <a:off x="-558800" y="-1535558"/>
              <a:ext cx="13716000" cy="1350797"/>
            </a:xfrm>
            <a:prstGeom prst="rect">
              <a:avLst/>
            </a:prstGeom>
          </p:spPr>
          <p:txBody>
            <a:bodyPr wrap="square" lIns="0" tIns="0" rIns="0" bIns="0" rtlCol="0" anchor="t">
              <a:spAutoFit/>
            </a:bodyPr>
            <a:lstStyle/>
            <a:p>
              <a:pPr>
                <a:lnSpc>
                  <a:spcPts val="7919"/>
                </a:lnSpc>
              </a:pPr>
              <a:r>
                <a:rPr lang="vi-VN" sz="7199" dirty="0">
                  <a:solidFill>
                    <a:schemeClr val="accent1">
                      <a:lumMod val="50000"/>
                    </a:schemeClr>
                  </a:solidFill>
                  <a:latin typeface="Montserrat Extra-Bold"/>
                </a:rPr>
                <a:t>Nội dung thuyết trình</a:t>
              </a:r>
              <a:endParaRPr lang="en-US" sz="7199" dirty="0">
                <a:solidFill>
                  <a:schemeClr val="accent1">
                    <a:lumMod val="50000"/>
                  </a:schemeClr>
                </a:solidFill>
                <a:latin typeface="Montserrat Extra-Bold"/>
              </a:endParaRPr>
            </a:p>
          </p:txBody>
        </p:sp>
      </p:grpSp>
      <p:sp>
        <p:nvSpPr>
          <p:cNvPr id="10" name="TextBox 2">
            <a:extLst>
              <a:ext uri="{FF2B5EF4-FFF2-40B4-BE49-F238E27FC236}">
                <a16:creationId xmlns:a16="http://schemas.microsoft.com/office/drawing/2014/main" id="{B286E066-FB0A-547B-E2AB-2A7917804AFE}"/>
              </a:ext>
            </a:extLst>
          </p:cNvPr>
          <p:cNvSpPr txBox="1"/>
          <p:nvPr/>
        </p:nvSpPr>
        <p:spPr>
          <a:xfrm>
            <a:off x="1028700" y="1009650"/>
            <a:ext cx="16135350" cy="994410"/>
          </a:xfrm>
          <a:prstGeom prst="rect">
            <a:avLst/>
          </a:prstGeom>
        </p:spPr>
        <p:txBody>
          <a:bodyPr lIns="0" tIns="0" rIns="0" bIns="0" rtlCol="0" anchor="t">
            <a:spAutoFit/>
          </a:bodyPr>
          <a:lstStyle/>
          <a:p>
            <a:pPr algn="ctr">
              <a:lnSpc>
                <a:spcPts val="7680"/>
              </a:lnSpc>
            </a:pPr>
            <a:r>
              <a:rPr lang="en-US" sz="6400" dirty="0">
                <a:solidFill>
                  <a:srgbClr val="2B4B82"/>
                </a:solidFill>
                <a:latin typeface="Josefin Sans Bold Bold"/>
              </a:rPr>
              <a:t> </a:t>
            </a:r>
          </a:p>
        </p:txBody>
      </p:sp>
      <p:grpSp>
        <p:nvGrpSpPr>
          <p:cNvPr id="11" name="Group 3">
            <a:extLst>
              <a:ext uri="{FF2B5EF4-FFF2-40B4-BE49-F238E27FC236}">
                <a16:creationId xmlns:a16="http://schemas.microsoft.com/office/drawing/2014/main" id="{B2F23B99-3151-9F17-6469-C7BCBCD00D14}"/>
              </a:ext>
            </a:extLst>
          </p:cNvPr>
          <p:cNvGrpSpPr/>
          <p:nvPr/>
        </p:nvGrpSpPr>
        <p:grpSpPr>
          <a:xfrm>
            <a:off x="5712455" y="4649791"/>
            <a:ext cx="3447484" cy="591390"/>
            <a:chOff x="0" y="676829"/>
            <a:chExt cx="4596646" cy="788520"/>
          </a:xfrm>
        </p:grpSpPr>
        <p:sp>
          <p:nvSpPr>
            <p:cNvPr id="12" name="TextBox 4">
              <a:extLst>
                <a:ext uri="{FF2B5EF4-FFF2-40B4-BE49-F238E27FC236}">
                  <a16:creationId xmlns:a16="http://schemas.microsoft.com/office/drawing/2014/main" id="{D6F54A62-3C93-5904-B7AF-5882D34F1718}"/>
                </a:ext>
              </a:extLst>
            </p:cNvPr>
            <p:cNvSpPr txBox="1"/>
            <p:nvPr/>
          </p:nvSpPr>
          <p:spPr>
            <a:xfrm>
              <a:off x="1394420" y="676829"/>
              <a:ext cx="3202226" cy="643765"/>
            </a:xfrm>
            <a:prstGeom prst="rect">
              <a:avLst/>
            </a:prstGeom>
          </p:spPr>
          <p:txBody>
            <a:bodyPr lIns="0" tIns="0" rIns="0" bIns="0" rtlCol="0" anchor="t">
              <a:spAutoFit/>
            </a:bodyPr>
            <a:lstStyle/>
            <a:p>
              <a:pPr algn="ctr">
                <a:lnSpc>
                  <a:spcPts val="3919"/>
                </a:lnSpc>
              </a:pPr>
              <a:endParaRPr lang="en-US" sz="2800" spc="478" dirty="0">
                <a:solidFill>
                  <a:srgbClr val="2B4B82"/>
                </a:solidFill>
                <a:latin typeface="Josefin Sans Bold Bold"/>
              </a:endParaRPr>
            </a:p>
          </p:txBody>
        </p:sp>
        <p:sp>
          <p:nvSpPr>
            <p:cNvPr id="13" name="TextBox 6">
              <a:extLst>
                <a:ext uri="{FF2B5EF4-FFF2-40B4-BE49-F238E27FC236}">
                  <a16:creationId xmlns:a16="http://schemas.microsoft.com/office/drawing/2014/main" id="{C1BA5D4F-E46D-7857-4AA2-299EA28B5EA1}"/>
                </a:ext>
              </a:extLst>
            </p:cNvPr>
            <p:cNvSpPr txBox="1"/>
            <p:nvPr/>
          </p:nvSpPr>
          <p:spPr>
            <a:xfrm>
              <a:off x="0" y="906221"/>
              <a:ext cx="3202226" cy="559128"/>
            </a:xfrm>
            <a:prstGeom prst="rect">
              <a:avLst/>
            </a:prstGeom>
          </p:spPr>
          <p:txBody>
            <a:bodyPr lIns="0" tIns="0" rIns="0" bIns="0" rtlCol="0" anchor="t">
              <a:spAutoFit/>
            </a:bodyPr>
            <a:lstStyle/>
            <a:p>
              <a:pPr algn="ctr">
                <a:lnSpc>
                  <a:spcPts val="3359"/>
                </a:lnSpc>
              </a:pPr>
              <a:endParaRPr lang="en-US" sz="2400" dirty="0">
                <a:solidFill>
                  <a:srgbClr val="2B4B82"/>
                </a:solidFill>
                <a:latin typeface="Josefin Sans Bold Bold"/>
              </a:endParaRPr>
            </a:p>
          </p:txBody>
        </p:sp>
      </p:grpSp>
      <p:sp>
        <p:nvSpPr>
          <p:cNvPr id="14" name="TextBox 8">
            <a:extLst>
              <a:ext uri="{FF2B5EF4-FFF2-40B4-BE49-F238E27FC236}">
                <a16:creationId xmlns:a16="http://schemas.microsoft.com/office/drawing/2014/main" id="{9B8A3586-8664-5F18-40F4-61131E31BCB1}"/>
              </a:ext>
            </a:extLst>
          </p:cNvPr>
          <p:cNvSpPr txBox="1"/>
          <p:nvPr/>
        </p:nvSpPr>
        <p:spPr>
          <a:xfrm>
            <a:off x="1156914" y="4279024"/>
            <a:ext cx="1202930" cy="1283172"/>
          </a:xfrm>
          <a:prstGeom prst="rect">
            <a:avLst/>
          </a:prstGeom>
        </p:spPr>
        <p:txBody>
          <a:bodyPr wrap="square" lIns="0" tIns="0" rIns="0" bIns="0" rtlCol="0" anchor="t">
            <a:spAutoFit/>
          </a:bodyPr>
          <a:lstStyle/>
          <a:p>
            <a:pPr algn="ctr">
              <a:lnSpc>
                <a:spcPts val="3359"/>
              </a:lnSpc>
            </a:pPr>
            <a:r>
              <a:rPr lang="vi-VN" sz="2800" dirty="0">
                <a:solidFill>
                  <a:srgbClr val="2B4B82"/>
                </a:solidFill>
                <a:latin typeface="Times New Roman" panose="02020603050405020304" pitchFamily="18" charset="0"/>
                <a:cs typeface="Times New Roman" panose="02020603050405020304" pitchFamily="18" charset="0"/>
              </a:rPr>
              <a:t>Tổng quan đề tài</a:t>
            </a:r>
            <a:endParaRPr lang="en-US" sz="2800" dirty="0">
              <a:solidFill>
                <a:srgbClr val="2B4B82"/>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FF9BB360-5B78-879C-7E9D-3E7AAF113EFD}"/>
              </a:ext>
            </a:extLst>
          </p:cNvPr>
          <p:cNvSpPr txBox="1"/>
          <p:nvPr/>
        </p:nvSpPr>
        <p:spPr>
          <a:xfrm>
            <a:off x="2540450" y="4214146"/>
            <a:ext cx="1273584" cy="2155205"/>
          </a:xfrm>
          <a:prstGeom prst="rect">
            <a:avLst/>
          </a:prstGeom>
        </p:spPr>
        <p:txBody>
          <a:bodyPr wrap="square" lIns="0" tIns="0" rIns="0" bIns="0" rtlCol="0" anchor="t">
            <a:spAutoFit/>
          </a:bodyPr>
          <a:lstStyle/>
          <a:p>
            <a:pPr algn="ctr">
              <a:lnSpc>
                <a:spcPts val="3359"/>
              </a:lnSpc>
            </a:pPr>
            <a:r>
              <a:rPr lang="vi-VN" sz="2800" dirty="0">
                <a:solidFill>
                  <a:srgbClr val="2B4B82"/>
                </a:solidFill>
                <a:latin typeface="Times New Roman" panose="02020603050405020304" pitchFamily="18" charset="0"/>
                <a:cs typeface="Times New Roman" panose="02020603050405020304" pitchFamily="18" charset="0"/>
              </a:rPr>
              <a:t>Lý do chọn đề tài và ứng dụng</a:t>
            </a:r>
            <a:endParaRPr lang="en-US" sz="2800" dirty="0">
              <a:solidFill>
                <a:srgbClr val="2B4B82"/>
              </a:solidFill>
              <a:latin typeface="Times New Roman" panose="02020603050405020304" pitchFamily="18" charset="0"/>
              <a:cs typeface="Times New Roman" panose="02020603050405020304" pitchFamily="18" charset="0"/>
            </a:endParaRPr>
          </a:p>
        </p:txBody>
      </p:sp>
      <p:grpSp>
        <p:nvGrpSpPr>
          <p:cNvPr id="19" name="Group 23">
            <a:extLst>
              <a:ext uri="{FF2B5EF4-FFF2-40B4-BE49-F238E27FC236}">
                <a16:creationId xmlns:a16="http://schemas.microsoft.com/office/drawing/2014/main" id="{A0D04002-E67C-AB5B-9F3E-2A4D29C351E3}"/>
              </a:ext>
            </a:extLst>
          </p:cNvPr>
          <p:cNvGrpSpPr/>
          <p:nvPr/>
        </p:nvGrpSpPr>
        <p:grpSpPr>
          <a:xfrm>
            <a:off x="1478598" y="3261398"/>
            <a:ext cx="7807138" cy="835148"/>
            <a:chOff x="-194664" y="-137440"/>
            <a:chExt cx="10409516" cy="1113530"/>
          </a:xfrm>
        </p:grpSpPr>
        <p:sp>
          <p:nvSpPr>
            <p:cNvPr id="20" name="TextBox 24">
              <a:extLst>
                <a:ext uri="{FF2B5EF4-FFF2-40B4-BE49-F238E27FC236}">
                  <a16:creationId xmlns:a16="http://schemas.microsoft.com/office/drawing/2014/main" id="{2BE133BA-E5FE-2E3F-0E5B-3DBA013AA97B}"/>
                </a:ext>
              </a:extLst>
            </p:cNvPr>
            <p:cNvSpPr txBox="1"/>
            <p:nvPr/>
          </p:nvSpPr>
          <p:spPr>
            <a:xfrm>
              <a:off x="-194664" y="-97650"/>
              <a:ext cx="804493" cy="998855"/>
            </a:xfrm>
            <a:prstGeom prst="rect">
              <a:avLst/>
            </a:prstGeom>
          </p:spPr>
          <p:txBody>
            <a:bodyPr lIns="0" tIns="0" rIns="0" bIns="0" rtlCol="0" anchor="t">
              <a:spAutoFit/>
            </a:bodyPr>
            <a:lstStyle/>
            <a:p>
              <a:pPr algn="ctr">
                <a:lnSpc>
                  <a:spcPts val="6160"/>
                </a:lnSpc>
              </a:pPr>
              <a:r>
                <a:rPr lang="en-US" sz="4400" spc="752" dirty="0">
                  <a:solidFill>
                    <a:srgbClr val="2B4B82"/>
                  </a:solidFill>
                  <a:latin typeface="Josefin Sans Bold Bold"/>
                </a:rPr>
                <a:t>1</a:t>
              </a:r>
            </a:p>
          </p:txBody>
        </p:sp>
        <p:sp>
          <p:nvSpPr>
            <p:cNvPr id="21" name="TextBox 25">
              <a:extLst>
                <a:ext uri="{FF2B5EF4-FFF2-40B4-BE49-F238E27FC236}">
                  <a16:creationId xmlns:a16="http://schemas.microsoft.com/office/drawing/2014/main" id="{AF17F0F8-3486-1C03-DCDD-823A08F63078}"/>
                </a:ext>
              </a:extLst>
            </p:cNvPr>
            <p:cNvSpPr txBox="1"/>
            <p:nvPr/>
          </p:nvSpPr>
          <p:spPr>
            <a:xfrm>
              <a:off x="1717016" y="-116735"/>
              <a:ext cx="804493" cy="998855"/>
            </a:xfrm>
            <a:prstGeom prst="rect">
              <a:avLst/>
            </a:prstGeom>
          </p:spPr>
          <p:txBody>
            <a:bodyPr lIns="0" tIns="0" rIns="0" bIns="0" rtlCol="0" anchor="t">
              <a:spAutoFit/>
            </a:bodyPr>
            <a:lstStyle/>
            <a:p>
              <a:pPr algn="ctr">
                <a:lnSpc>
                  <a:spcPts val="6160"/>
                </a:lnSpc>
              </a:pPr>
              <a:r>
                <a:rPr lang="en-US" sz="4400" spc="752" dirty="0">
                  <a:solidFill>
                    <a:srgbClr val="2B4B82"/>
                  </a:solidFill>
                  <a:latin typeface="Josefin Sans Bold Bold"/>
                </a:rPr>
                <a:t>2</a:t>
              </a:r>
            </a:p>
          </p:txBody>
        </p:sp>
        <p:sp>
          <p:nvSpPr>
            <p:cNvPr id="22" name="TextBox 26">
              <a:extLst>
                <a:ext uri="{FF2B5EF4-FFF2-40B4-BE49-F238E27FC236}">
                  <a16:creationId xmlns:a16="http://schemas.microsoft.com/office/drawing/2014/main" id="{0D09151F-7D94-BEFF-B299-D47672D8CD38}"/>
                </a:ext>
              </a:extLst>
            </p:cNvPr>
            <p:cNvSpPr txBox="1"/>
            <p:nvPr/>
          </p:nvSpPr>
          <p:spPr>
            <a:xfrm>
              <a:off x="4042825" y="-137440"/>
              <a:ext cx="804493" cy="998854"/>
            </a:xfrm>
            <a:prstGeom prst="rect">
              <a:avLst/>
            </a:prstGeom>
          </p:spPr>
          <p:txBody>
            <a:bodyPr lIns="0" tIns="0" rIns="0" bIns="0" rtlCol="0" anchor="t">
              <a:spAutoFit/>
            </a:bodyPr>
            <a:lstStyle/>
            <a:p>
              <a:pPr algn="ctr">
                <a:lnSpc>
                  <a:spcPts val="6160"/>
                </a:lnSpc>
              </a:pPr>
              <a:r>
                <a:rPr lang="en-US" sz="4400" spc="752" dirty="0">
                  <a:solidFill>
                    <a:srgbClr val="2B4B82"/>
                  </a:solidFill>
                  <a:latin typeface="Josefin Sans Bold Bold"/>
                </a:rPr>
                <a:t>3</a:t>
              </a:r>
            </a:p>
          </p:txBody>
        </p:sp>
        <p:sp>
          <p:nvSpPr>
            <p:cNvPr id="23" name="TextBox 27">
              <a:extLst>
                <a:ext uri="{FF2B5EF4-FFF2-40B4-BE49-F238E27FC236}">
                  <a16:creationId xmlns:a16="http://schemas.microsoft.com/office/drawing/2014/main" id="{9AFF3655-C1F5-1337-8D2F-F787ADA0363E}"/>
                </a:ext>
              </a:extLst>
            </p:cNvPr>
            <p:cNvSpPr txBox="1"/>
            <p:nvPr/>
          </p:nvSpPr>
          <p:spPr>
            <a:xfrm>
              <a:off x="6554896" y="-101000"/>
              <a:ext cx="804493" cy="998854"/>
            </a:xfrm>
            <a:prstGeom prst="rect">
              <a:avLst/>
            </a:prstGeom>
          </p:spPr>
          <p:txBody>
            <a:bodyPr lIns="0" tIns="0" rIns="0" bIns="0" rtlCol="0" anchor="t">
              <a:spAutoFit/>
            </a:bodyPr>
            <a:lstStyle/>
            <a:p>
              <a:pPr algn="ctr">
                <a:lnSpc>
                  <a:spcPts val="6160"/>
                </a:lnSpc>
              </a:pPr>
              <a:r>
                <a:rPr lang="en-US" sz="4400" spc="752" dirty="0">
                  <a:solidFill>
                    <a:srgbClr val="2B4B82"/>
                  </a:solidFill>
                  <a:latin typeface="Josefin Sans Bold Bold"/>
                </a:rPr>
                <a:t>4</a:t>
              </a:r>
            </a:p>
          </p:txBody>
        </p:sp>
        <p:sp>
          <p:nvSpPr>
            <p:cNvPr id="24" name="TextBox 28">
              <a:extLst>
                <a:ext uri="{FF2B5EF4-FFF2-40B4-BE49-F238E27FC236}">
                  <a16:creationId xmlns:a16="http://schemas.microsoft.com/office/drawing/2014/main" id="{B7B7D6CE-C294-0EB1-2E0E-6AC02243FB10}"/>
                </a:ext>
              </a:extLst>
            </p:cNvPr>
            <p:cNvSpPr txBox="1"/>
            <p:nvPr/>
          </p:nvSpPr>
          <p:spPr>
            <a:xfrm>
              <a:off x="9410359" y="-22764"/>
              <a:ext cx="804493" cy="998854"/>
            </a:xfrm>
            <a:prstGeom prst="rect">
              <a:avLst/>
            </a:prstGeom>
          </p:spPr>
          <p:txBody>
            <a:bodyPr lIns="0" tIns="0" rIns="0" bIns="0" rtlCol="0" anchor="t">
              <a:spAutoFit/>
            </a:bodyPr>
            <a:lstStyle/>
            <a:p>
              <a:pPr algn="ctr">
                <a:lnSpc>
                  <a:spcPts val="6160"/>
                </a:lnSpc>
              </a:pPr>
              <a:r>
                <a:rPr lang="en-US" sz="4400" spc="752" dirty="0">
                  <a:solidFill>
                    <a:srgbClr val="2B4B82"/>
                  </a:solidFill>
                  <a:latin typeface="Josefin Sans Bold Bold"/>
                </a:rPr>
                <a:t>5</a:t>
              </a:r>
            </a:p>
          </p:txBody>
        </p:sp>
        <p:sp>
          <p:nvSpPr>
            <p:cNvPr id="25" name="AutoShape 29">
              <a:extLst>
                <a:ext uri="{FF2B5EF4-FFF2-40B4-BE49-F238E27FC236}">
                  <a16:creationId xmlns:a16="http://schemas.microsoft.com/office/drawing/2014/main" id="{E1E48200-CB76-70B4-0723-1C37B1E9D882}"/>
                </a:ext>
              </a:extLst>
            </p:cNvPr>
            <p:cNvSpPr/>
            <p:nvPr/>
          </p:nvSpPr>
          <p:spPr>
            <a:xfrm>
              <a:off x="432472" y="453908"/>
              <a:ext cx="1208683" cy="0"/>
            </a:xfrm>
            <a:prstGeom prst="line">
              <a:avLst/>
            </a:prstGeom>
            <a:ln w="38100" cap="flat">
              <a:solidFill>
                <a:srgbClr val="2B4B82"/>
              </a:solidFill>
              <a:prstDash val="solid"/>
              <a:headEnd type="none" w="sm" len="sm"/>
              <a:tailEnd type="none" w="sm" len="sm"/>
            </a:ln>
          </p:spPr>
        </p:sp>
        <p:sp>
          <p:nvSpPr>
            <p:cNvPr id="26" name="AutoShape 30">
              <a:extLst>
                <a:ext uri="{FF2B5EF4-FFF2-40B4-BE49-F238E27FC236}">
                  <a16:creationId xmlns:a16="http://schemas.microsoft.com/office/drawing/2014/main" id="{BA173B9B-1A57-E631-3E8B-48720088825D}"/>
                </a:ext>
              </a:extLst>
            </p:cNvPr>
            <p:cNvSpPr/>
            <p:nvPr/>
          </p:nvSpPr>
          <p:spPr>
            <a:xfrm flipV="1">
              <a:off x="2521509" y="394652"/>
              <a:ext cx="1410292" cy="0"/>
            </a:xfrm>
            <a:prstGeom prst="line">
              <a:avLst/>
            </a:prstGeom>
            <a:ln w="38100" cap="flat">
              <a:solidFill>
                <a:srgbClr val="2B4B82"/>
              </a:solidFill>
              <a:prstDash val="solid"/>
              <a:headEnd type="none" w="sm" len="sm"/>
              <a:tailEnd type="none" w="sm" len="sm"/>
            </a:ln>
          </p:spPr>
        </p:sp>
        <p:sp>
          <p:nvSpPr>
            <p:cNvPr id="27" name="AutoShape 31">
              <a:extLst>
                <a:ext uri="{FF2B5EF4-FFF2-40B4-BE49-F238E27FC236}">
                  <a16:creationId xmlns:a16="http://schemas.microsoft.com/office/drawing/2014/main" id="{33E218AF-9CBC-E268-8710-89EBB9D67CA1}"/>
                </a:ext>
              </a:extLst>
            </p:cNvPr>
            <p:cNvSpPr/>
            <p:nvPr/>
          </p:nvSpPr>
          <p:spPr>
            <a:xfrm>
              <a:off x="4865787" y="453908"/>
              <a:ext cx="1645149" cy="0"/>
            </a:xfrm>
            <a:prstGeom prst="line">
              <a:avLst/>
            </a:prstGeom>
            <a:ln w="38100" cap="flat">
              <a:solidFill>
                <a:srgbClr val="2B4B82"/>
              </a:solidFill>
              <a:prstDash val="solid"/>
              <a:headEnd type="none" w="sm" len="sm"/>
              <a:tailEnd type="none" w="sm" len="sm"/>
            </a:ln>
          </p:spPr>
          <p:txBody>
            <a:bodyPr/>
            <a:lstStyle/>
            <a:p>
              <a:endParaRPr lang="en-US" dirty="0"/>
            </a:p>
          </p:txBody>
        </p:sp>
        <p:sp>
          <p:nvSpPr>
            <p:cNvPr id="28" name="AutoShape 32">
              <a:extLst>
                <a:ext uri="{FF2B5EF4-FFF2-40B4-BE49-F238E27FC236}">
                  <a16:creationId xmlns:a16="http://schemas.microsoft.com/office/drawing/2014/main" id="{9B22C2B8-412D-D6D6-4C48-123A822DAFBA}"/>
                </a:ext>
              </a:extLst>
            </p:cNvPr>
            <p:cNvSpPr/>
            <p:nvPr/>
          </p:nvSpPr>
          <p:spPr>
            <a:xfrm flipV="1">
              <a:off x="7359388" y="453908"/>
              <a:ext cx="2050970" cy="0"/>
            </a:xfrm>
            <a:prstGeom prst="line">
              <a:avLst/>
            </a:prstGeom>
            <a:ln w="38100" cap="flat">
              <a:solidFill>
                <a:srgbClr val="2B4B82"/>
              </a:solidFill>
              <a:prstDash val="solid"/>
              <a:headEnd type="none" w="sm" len="sm"/>
              <a:tailEnd type="none" w="sm" len="sm"/>
            </a:ln>
          </p:spPr>
          <p:txBody>
            <a:bodyPr/>
            <a:lstStyle/>
            <a:p>
              <a:endParaRPr lang="en-US" dirty="0"/>
            </a:p>
          </p:txBody>
        </p:sp>
      </p:grpSp>
      <p:sp>
        <p:nvSpPr>
          <p:cNvPr id="29" name="TextBox 22">
            <a:extLst>
              <a:ext uri="{FF2B5EF4-FFF2-40B4-BE49-F238E27FC236}">
                <a16:creationId xmlns:a16="http://schemas.microsoft.com/office/drawing/2014/main" id="{E60DCAC0-65CF-0AB6-88D3-C9E8E1064E61}"/>
              </a:ext>
            </a:extLst>
          </p:cNvPr>
          <p:cNvSpPr txBox="1"/>
          <p:nvPr/>
        </p:nvSpPr>
        <p:spPr>
          <a:xfrm>
            <a:off x="8009459" y="4246213"/>
            <a:ext cx="1406091" cy="1719189"/>
          </a:xfrm>
          <a:prstGeom prst="rect">
            <a:avLst/>
          </a:prstGeom>
        </p:spPr>
        <p:txBody>
          <a:bodyPr wrap="square" lIns="0" tIns="0" rIns="0" bIns="0" rtlCol="0" anchor="t">
            <a:spAutoFit/>
          </a:bodyPr>
          <a:lstStyle/>
          <a:p>
            <a:pPr algn="ctr">
              <a:lnSpc>
                <a:spcPts val="3359"/>
              </a:lnSpc>
            </a:pPr>
            <a:r>
              <a:rPr lang="vi-VN" sz="2800" dirty="0">
                <a:solidFill>
                  <a:srgbClr val="2B4B82"/>
                </a:solidFill>
                <a:latin typeface="Times New Roman" panose="02020603050405020304" pitchFamily="18" charset="0"/>
                <a:cs typeface="Times New Roman" panose="02020603050405020304" pitchFamily="18" charset="0"/>
              </a:rPr>
              <a:t>Phương pháp nghiêng cứu</a:t>
            </a:r>
            <a:endParaRPr lang="en-US" sz="2800" dirty="0">
              <a:solidFill>
                <a:srgbClr val="2B4B82"/>
              </a:solidFill>
              <a:latin typeface="Times New Roman" panose="02020603050405020304" pitchFamily="18" charset="0"/>
              <a:cs typeface="Times New Roman" panose="02020603050405020304" pitchFamily="18" charset="0"/>
            </a:endParaRPr>
          </a:p>
        </p:txBody>
      </p:sp>
      <p:sp>
        <p:nvSpPr>
          <p:cNvPr id="31" name="TextBox 28">
            <a:extLst>
              <a:ext uri="{FF2B5EF4-FFF2-40B4-BE49-F238E27FC236}">
                <a16:creationId xmlns:a16="http://schemas.microsoft.com/office/drawing/2014/main" id="{CD685A5A-D7F3-9FE5-CDE5-B5B03CE6A389}"/>
              </a:ext>
            </a:extLst>
          </p:cNvPr>
          <p:cNvSpPr txBox="1"/>
          <p:nvPr/>
        </p:nvSpPr>
        <p:spPr>
          <a:xfrm>
            <a:off x="10566420" y="3338565"/>
            <a:ext cx="534114" cy="765594"/>
          </a:xfrm>
          <a:prstGeom prst="rect">
            <a:avLst/>
          </a:prstGeom>
        </p:spPr>
        <p:txBody>
          <a:bodyPr wrap="square" lIns="0" tIns="0" rIns="0" bIns="0" rtlCol="0" anchor="t">
            <a:spAutoFit/>
          </a:bodyPr>
          <a:lstStyle/>
          <a:p>
            <a:pPr algn="ctr">
              <a:lnSpc>
                <a:spcPts val="6160"/>
              </a:lnSpc>
            </a:pPr>
            <a:r>
              <a:rPr lang="vi-VN" sz="4400" spc="752" dirty="0">
                <a:solidFill>
                  <a:srgbClr val="2B4B82"/>
                </a:solidFill>
                <a:latin typeface="Josefin Sans Bold Bold"/>
              </a:rPr>
              <a:t>6</a:t>
            </a:r>
            <a:endParaRPr lang="en-US" sz="4400" spc="752" dirty="0">
              <a:solidFill>
                <a:srgbClr val="2B4B82"/>
              </a:solidFill>
              <a:latin typeface="Josefin Sans Bold Bold"/>
            </a:endParaRPr>
          </a:p>
        </p:txBody>
      </p:sp>
      <p:sp>
        <p:nvSpPr>
          <p:cNvPr id="32" name="AutoShape 32">
            <a:extLst>
              <a:ext uri="{FF2B5EF4-FFF2-40B4-BE49-F238E27FC236}">
                <a16:creationId xmlns:a16="http://schemas.microsoft.com/office/drawing/2014/main" id="{4ADEAA49-2AC9-B045-5BA1-509D6E3B7FD5}"/>
              </a:ext>
            </a:extLst>
          </p:cNvPr>
          <p:cNvSpPr/>
          <p:nvPr/>
        </p:nvSpPr>
        <p:spPr>
          <a:xfrm>
            <a:off x="9239060" y="3721973"/>
            <a:ext cx="1270930" cy="24215"/>
          </a:xfrm>
          <a:prstGeom prst="line">
            <a:avLst/>
          </a:prstGeom>
          <a:ln w="38100" cap="flat">
            <a:solidFill>
              <a:srgbClr val="2B4B82"/>
            </a:solidFill>
            <a:prstDash val="solid"/>
            <a:headEnd type="none" w="sm" len="sm"/>
            <a:tailEnd type="none" w="sm" len="sm"/>
          </a:ln>
        </p:spPr>
        <p:txBody>
          <a:bodyPr/>
          <a:lstStyle/>
          <a:p>
            <a:endParaRPr lang="en-US" dirty="0"/>
          </a:p>
        </p:txBody>
      </p:sp>
      <p:sp>
        <p:nvSpPr>
          <p:cNvPr id="33" name="TextBox 22">
            <a:extLst>
              <a:ext uri="{FF2B5EF4-FFF2-40B4-BE49-F238E27FC236}">
                <a16:creationId xmlns:a16="http://schemas.microsoft.com/office/drawing/2014/main" id="{83296399-C51C-9874-BC58-BA11DFB0C638}"/>
              </a:ext>
            </a:extLst>
          </p:cNvPr>
          <p:cNvSpPr txBox="1"/>
          <p:nvPr/>
        </p:nvSpPr>
        <p:spPr>
          <a:xfrm>
            <a:off x="10096486" y="4234614"/>
            <a:ext cx="1406091" cy="1719189"/>
          </a:xfrm>
          <a:prstGeom prst="rect">
            <a:avLst/>
          </a:prstGeom>
        </p:spPr>
        <p:txBody>
          <a:bodyPr wrap="square" lIns="0" tIns="0" rIns="0" bIns="0" rtlCol="0" anchor="t">
            <a:spAutoFit/>
          </a:bodyPr>
          <a:lstStyle/>
          <a:p>
            <a:pPr algn="ctr">
              <a:lnSpc>
                <a:spcPts val="3359"/>
              </a:lnSpc>
            </a:pPr>
            <a:r>
              <a:rPr lang="vi-VN" sz="2800" dirty="0">
                <a:solidFill>
                  <a:srgbClr val="2B4B82"/>
                </a:solidFill>
                <a:latin typeface="Times New Roman" panose="02020603050405020304" pitchFamily="18" charset="0"/>
                <a:cs typeface="Times New Roman" panose="02020603050405020304" pitchFamily="18" charset="0"/>
              </a:rPr>
              <a:t>Trình bày các thuật toán sử dụng</a:t>
            </a:r>
            <a:endParaRPr lang="en-US" sz="2800" dirty="0">
              <a:solidFill>
                <a:srgbClr val="2B4B82"/>
              </a:solidFill>
              <a:latin typeface="Times New Roman" panose="02020603050405020304" pitchFamily="18" charset="0"/>
              <a:cs typeface="Times New Roman" panose="02020603050405020304" pitchFamily="18" charset="0"/>
            </a:endParaRPr>
          </a:p>
        </p:txBody>
      </p:sp>
      <p:sp>
        <p:nvSpPr>
          <p:cNvPr id="34" name="TextBox 28">
            <a:extLst>
              <a:ext uri="{FF2B5EF4-FFF2-40B4-BE49-F238E27FC236}">
                <a16:creationId xmlns:a16="http://schemas.microsoft.com/office/drawing/2014/main" id="{79326990-4B07-D148-93F1-09C505FC56E2}"/>
              </a:ext>
            </a:extLst>
          </p:cNvPr>
          <p:cNvSpPr txBox="1"/>
          <p:nvPr/>
        </p:nvSpPr>
        <p:spPr>
          <a:xfrm>
            <a:off x="12671989" y="3372220"/>
            <a:ext cx="534114" cy="765594"/>
          </a:xfrm>
          <a:prstGeom prst="rect">
            <a:avLst/>
          </a:prstGeom>
        </p:spPr>
        <p:txBody>
          <a:bodyPr wrap="square" lIns="0" tIns="0" rIns="0" bIns="0" rtlCol="0" anchor="t">
            <a:spAutoFit/>
          </a:bodyPr>
          <a:lstStyle/>
          <a:p>
            <a:pPr algn="ctr">
              <a:lnSpc>
                <a:spcPts val="6160"/>
              </a:lnSpc>
            </a:pPr>
            <a:r>
              <a:rPr lang="vi-VN" sz="4400" spc="752" dirty="0">
                <a:solidFill>
                  <a:srgbClr val="2B4B82"/>
                </a:solidFill>
                <a:latin typeface="Josefin Sans Bold Bold"/>
              </a:rPr>
              <a:t>7</a:t>
            </a:r>
            <a:endParaRPr lang="en-US" sz="4400" spc="752" dirty="0">
              <a:solidFill>
                <a:srgbClr val="2B4B82"/>
              </a:solidFill>
              <a:latin typeface="Josefin Sans Bold Bold"/>
            </a:endParaRPr>
          </a:p>
        </p:txBody>
      </p:sp>
      <p:sp>
        <p:nvSpPr>
          <p:cNvPr id="35" name="TextBox 28">
            <a:extLst>
              <a:ext uri="{FF2B5EF4-FFF2-40B4-BE49-F238E27FC236}">
                <a16:creationId xmlns:a16="http://schemas.microsoft.com/office/drawing/2014/main" id="{0CCF6676-3D71-500E-1EE1-11114500B4E3}"/>
              </a:ext>
            </a:extLst>
          </p:cNvPr>
          <p:cNvSpPr txBox="1"/>
          <p:nvPr/>
        </p:nvSpPr>
        <p:spPr>
          <a:xfrm>
            <a:off x="14733535" y="3347405"/>
            <a:ext cx="534114" cy="765594"/>
          </a:xfrm>
          <a:prstGeom prst="rect">
            <a:avLst/>
          </a:prstGeom>
        </p:spPr>
        <p:txBody>
          <a:bodyPr wrap="square" lIns="0" tIns="0" rIns="0" bIns="0" rtlCol="0" anchor="t">
            <a:spAutoFit/>
          </a:bodyPr>
          <a:lstStyle/>
          <a:p>
            <a:pPr algn="ctr">
              <a:lnSpc>
                <a:spcPts val="6160"/>
              </a:lnSpc>
            </a:pPr>
            <a:r>
              <a:rPr lang="vi-VN" sz="4400" spc="752" dirty="0">
                <a:solidFill>
                  <a:srgbClr val="2B4B82"/>
                </a:solidFill>
                <a:latin typeface="Josefin Sans Bold Bold"/>
              </a:rPr>
              <a:t>8</a:t>
            </a:r>
            <a:endParaRPr lang="en-US" sz="4400" spc="752" dirty="0">
              <a:solidFill>
                <a:srgbClr val="2B4B82"/>
              </a:solidFill>
              <a:latin typeface="Josefin Sans Bold Bold"/>
            </a:endParaRPr>
          </a:p>
        </p:txBody>
      </p:sp>
      <p:sp>
        <p:nvSpPr>
          <p:cNvPr id="36" name="TextBox 28">
            <a:extLst>
              <a:ext uri="{FF2B5EF4-FFF2-40B4-BE49-F238E27FC236}">
                <a16:creationId xmlns:a16="http://schemas.microsoft.com/office/drawing/2014/main" id="{C24C1561-5A58-1360-5A3F-8374E8E30C2E}"/>
              </a:ext>
            </a:extLst>
          </p:cNvPr>
          <p:cNvSpPr txBox="1"/>
          <p:nvPr/>
        </p:nvSpPr>
        <p:spPr>
          <a:xfrm>
            <a:off x="16849400" y="3397935"/>
            <a:ext cx="534114" cy="765594"/>
          </a:xfrm>
          <a:prstGeom prst="rect">
            <a:avLst/>
          </a:prstGeom>
        </p:spPr>
        <p:txBody>
          <a:bodyPr wrap="square" lIns="0" tIns="0" rIns="0" bIns="0" rtlCol="0" anchor="t">
            <a:spAutoFit/>
          </a:bodyPr>
          <a:lstStyle/>
          <a:p>
            <a:pPr algn="ctr">
              <a:lnSpc>
                <a:spcPts val="6160"/>
              </a:lnSpc>
            </a:pPr>
            <a:r>
              <a:rPr lang="vi-VN" sz="4400" spc="752" dirty="0">
                <a:solidFill>
                  <a:srgbClr val="2B4B82"/>
                </a:solidFill>
                <a:latin typeface="Josefin Sans Bold Bold"/>
              </a:rPr>
              <a:t>9</a:t>
            </a:r>
            <a:endParaRPr lang="en-US" sz="4400" spc="752" dirty="0">
              <a:solidFill>
                <a:srgbClr val="2B4B82"/>
              </a:solidFill>
              <a:latin typeface="Josefin Sans Bold Bold"/>
            </a:endParaRPr>
          </a:p>
        </p:txBody>
      </p:sp>
      <p:sp>
        <p:nvSpPr>
          <p:cNvPr id="37" name="AutoShape 32">
            <a:extLst>
              <a:ext uri="{FF2B5EF4-FFF2-40B4-BE49-F238E27FC236}">
                <a16:creationId xmlns:a16="http://schemas.microsoft.com/office/drawing/2014/main" id="{A5F76801-2E8F-837D-A95E-D7086831B571}"/>
              </a:ext>
            </a:extLst>
          </p:cNvPr>
          <p:cNvSpPr/>
          <p:nvPr/>
        </p:nvSpPr>
        <p:spPr>
          <a:xfrm flipV="1">
            <a:off x="11123097" y="3746188"/>
            <a:ext cx="1559188" cy="4487"/>
          </a:xfrm>
          <a:prstGeom prst="line">
            <a:avLst/>
          </a:prstGeom>
          <a:ln w="38100" cap="flat">
            <a:solidFill>
              <a:srgbClr val="2B4B82"/>
            </a:solidFill>
            <a:prstDash val="solid"/>
            <a:headEnd type="none" w="sm" len="sm"/>
            <a:tailEnd type="none" w="sm" len="sm"/>
          </a:ln>
        </p:spPr>
        <p:txBody>
          <a:bodyPr/>
          <a:lstStyle/>
          <a:p>
            <a:endParaRPr lang="en-US" dirty="0"/>
          </a:p>
        </p:txBody>
      </p:sp>
      <p:sp>
        <p:nvSpPr>
          <p:cNvPr id="38" name="AutoShape 32">
            <a:extLst>
              <a:ext uri="{FF2B5EF4-FFF2-40B4-BE49-F238E27FC236}">
                <a16:creationId xmlns:a16="http://schemas.microsoft.com/office/drawing/2014/main" id="{A08E5DB9-0524-C6C8-9385-77931CE90895}"/>
              </a:ext>
            </a:extLst>
          </p:cNvPr>
          <p:cNvSpPr/>
          <p:nvPr/>
        </p:nvSpPr>
        <p:spPr>
          <a:xfrm flipV="1">
            <a:off x="13151783" y="3746188"/>
            <a:ext cx="1414265" cy="0"/>
          </a:xfrm>
          <a:prstGeom prst="line">
            <a:avLst/>
          </a:prstGeom>
          <a:ln w="38100" cap="flat">
            <a:solidFill>
              <a:srgbClr val="2B4B82"/>
            </a:solidFill>
            <a:prstDash val="solid"/>
            <a:headEnd type="none" w="sm" len="sm"/>
            <a:tailEnd type="none" w="sm" len="sm"/>
          </a:ln>
        </p:spPr>
        <p:txBody>
          <a:bodyPr/>
          <a:lstStyle/>
          <a:p>
            <a:endParaRPr lang="en-US" dirty="0"/>
          </a:p>
        </p:txBody>
      </p:sp>
      <p:sp>
        <p:nvSpPr>
          <p:cNvPr id="39" name="AutoShape 32">
            <a:extLst>
              <a:ext uri="{FF2B5EF4-FFF2-40B4-BE49-F238E27FC236}">
                <a16:creationId xmlns:a16="http://schemas.microsoft.com/office/drawing/2014/main" id="{64796206-9953-D081-9CFA-0B5B5F6394BA}"/>
              </a:ext>
            </a:extLst>
          </p:cNvPr>
          <p:cNvSpPr/>
          <p:nvPr/>
        </p:nvSpPr>
        <p:spPr>
          <a:xfrm flipV="1">
            <a:off x="15401865" y="3780732"/>
            <a:ext cx="1414265" cy="0"/>
          </a:xfrm>
          <a:prstGeom prst="line">
            <a:avLst/>
          </a:prstGeom>
          <a:ln w="38100" cap="flat">
            <a:solidFill>
              <a:srgbClr val="2B4B82"/>
            </a:solidFill>
            <a:prstDash val="solid"/>
            <a:headEnd type="none" w="sm" len="sm"/>
            <a:tailEnd type="none" w="sm" len="sm"/>
          </a:ln>
        </p:spPr>
        <p:txBody>
          <a:bodyPr/>
          <a:lstStyle/>
          <a:p>
            <a:endParaRPr lang="en-US" dirty="0"/>
          </a:p>
        </p:txBody>
      </p:sp>
      <p:sp>
        <p:nvSpPr>
          <p:cNvPr id="40" name="TextBox 22">
            <a:extLst>
              <a:ext uri="{FF2B5EF4-FFF2-40B4-BE49-F238E27FC236}">
                <a16:creationId xmlns:a16="http://schemas.microsoft.com/office/drawing/2014/main" id="{7859634A-0145-0668-0A9F-81ED50438E97}"/>
              </a:ext>
            </a:extLst>
          </p:cNvPr>
          <p:cNvSpPr txBox="1"/>
          <p:nvPr/>
        </p:nvSpPr>
        <p:spPr>
          <a:xfrm>
            <a:off x="12463287" y="4250506"/>
            <a:ext cx="1055153" cy="1719189"/>
          </a:xfrm>
          <a:prstGeom prst="rect">
            <a:avLst/>
          </a:prstGeom>
        </p:spPr>
        <p:txBody>
          <a:bodyPr wrap="square" lIns="0" tIns="0" rIns="0" bIns="0" rtlCol="0" anchor="t">
            <a:spAutoFit/>
          </a:bodyPr>
          <a:lstStyle/>
          <a:p>
            <a:pPr algn="ctr">
              <a:lnSpc>
                <a:spcPts val="3359"/>
              </a:lnSpc>
            </a:pPr>
            <a:r>
              <a:rPr lang="vi-VN" sz="2800" dirty="0">
                <a:solidFill>
                  <a:srgbClr val="2B4B82"/>
                </a:solidFill>
                <a:latin typeface="Times New Roman" panose="02020603050405020304" pitchFamily="18" charset="0"/>
                <a:cs typeface="Times New Roman" panose="02020603050405020304" pitchFamily="18" charset="0"/>
              </a:rPr>
              <a:t>Sơ đồ khối của hệ thống</a:t>
            </a:r>
            <a:endParaRPr lang="en-US" sz="2800" dirty="0">
              <a:solidFill>
                <a:srgbClr val="2B4B82"/>
              </a:solidFill>
              <a:latin typeface="Times New Roman" panose="02020603050405020304" pitchFamily="18" charset="0"/>
              <a:cs typeface="Times New Roman" panose="02020603050405020304" pitchFamily="18" charset="0"/>
            </a:endParaRPr>
          </a:p>
        </p:txBody>
      </p:sp>
      <p:sp>
        <p:nvSpPr>
          <p:cNvPr id="41" name="TextBox 22">
            <a:extLst>
              <a:ext uri="{FF2B5EF4-FFF2-40B4-BE49-F238E27FC236}">
                <a16:creationId xmlns:a16="http://schemas.microsoft.com/office/drawing/2014/main" id="{EAF3BD84-2E02-1429-3BEC-22D67728495E}"/>
              </a:ext>
            </a:extLst>
          </p:cNvPr>
          <p:cNvSpPr txBox="1"/>
          <p:nvPr/>
        </p:nvSpPr>
        <p:spPr>
          <a:xfrm>
            <a:off x="14297546" y="4279024"/>
            <a:ext cx="1406091" cy="1719189"/>
          </a:xfrm>
          <a:prstGeom prst="rect">
            <a:avLst/>
          </a:prstGeom>
        </p:spPr>
        <p:txBody>
          <a:bodyPr wrap="square" lIns="0" tIns="0" rIns="0" bIns="0" rtlCol="0" anchor="t">
            <a:spAutoFit/>
          </a:bodyPr>
          <a:lstStyle/>
          <a:p>
            <a:pPr algn="ctr">
              <a:lnSpc>
                <a:spcPts val="3359"/>
              </a:lnSpc>
            </a:pPr>
            <a:r>
              <a:rPr lang="vi-VN" sz="2800" dirty="0">
                <a:solidFill>
                  <a:srgbClr val="2B4B82"/>
                </a:solidFill>
                <a:latin typeface="Times New Roman" panose="02020603050405020304" pitchFamily="18" charset="0"/>
                <a:cs typeface="Times New Roman" panose="02020603050405020304" pitchFamily="18" charset="0"/>
              </a:rPr>
              <a:t>Kết quả của chương trình</a:t>
            </a:r>
            <a:endParaRPr lang="en-US" sz="2800" dirty="0">
              <a:solidFill>
                <a:srgbClr val="2B4B82"/>
              </a:solidFill>
              <a:latin typeface="Times New Roman" panose="02020603050405020304" pitchFamily="18" charset="0"/>
              <a:cs typeface="Times New Roman" panose="02020603050405020304" pitchFamily="18" charset="0"/>
            </a:endParaRPr>
          </a:p>
        </p:txBody>
      </p:sp>
      <p:sp>
        <p:nvSpPr>
          <p:cNvPr id="42" name="TextBox 22">
            <a:extLst>
              <a:ext uri="{FF2B5EF4-FFF2-40B4-BE49-F238E27FC236}">
                <a16:creationId xmlns:a16="http://schemas.microsoft.com/office/drawing/2014/main" id="{FC6C4126-99F5-B70E-41FD-0776320EC96E}"/>
              </a:ext>
            </a:extLst>
          </p:cNvPr>
          <p:cNvSpPr txBox="1"/>
          <p:nvPr/>
        </p:nvSpPr>
        <p:spPr>
          <a:xfrm>
            <a:off x="16347660" y="4246855"/>
            <a:ext cx="1406091" cy="847155"/>
          </a:xfrm>
          <a:prstGeom prst="rect">
            <a:avLst/>
          </a:prstGeom>
        </p:spPr>
        <p:txBody>
          <a:bodyPr wrap="square" lIns="0" tIns="0" rIns="0" bIns="0" rtlCol="0" anchor="t">
            <a:spAutoFit/>
          </a:bodyPr>
          <a:lstStyle/>
          <a:p>
            <a:pPr algn="ctr">
              <a:lnSpc>
                <a:spcPts val="3359"/>
              </a:lnSpc>
            </a:pPr>
            <a:r>
              <a:rPr lang="vi-VN" sz="2800" dirty="0">
                <a:solidFill>
                  <a:srgbClr val="2B4B82"/>
                </a:solidFill>
                <a:latin typeface="Times New Roman" panose="02020603050405020304" pitchFamily="18" charset="0"/>
                <a:cs typeface="Times New Roman" panose="02020603050405020304" pitchFamily="18" charset="0"/>
              </a:rPr>
              <a:t>Hướng phát triển</a:t>
            </a:r>
            <a:endParaRPr lang="en-US" sz="2800" dirty="0">
              <a:solidFill>
                <a:srgbClr val="2B4B82"/>
              </a:solidFill>
              <a:latin typeface="Times New Roman" panose="02020603050405020304" pitchFamily="18" charset="0"/>
              <a:cs typeface="Times New Roman" panose="02020603050405020304" pitchFamily="18" charset="0"/>
            </a:endParaRPr>
          </a:p>
        </p:txBody>
      </p:sp>
      <p:sp>
        <p:nvSpPr>
          <p:cNvPr id="43" name="TextBox 22">
            <a:extLst>
              <a:ext uri="{FF2B5EF4-FFF2-40B4-BE49-F238E27FC236}">
                <a16:creationId xmlns:a16="http://schemas.microsoft.com/office/drawing/2014/main" id="{C2CAA866-2737-E38C-4B92-FE876C23DF8C}"/>
              </a:ext>
            </a:extLst>
          </p:cNvPr>
          <p:cNvSpPr txBox="1"/>
          <p:nvPr/>
        </p:nvSpPr>
        <p:spPr>
          <a:xfrm>
            <a:off x="4141676" y="4220991"/>
            <a:ext cx="1401755" cy="2155205"/>
          </a:xfrm>
          <a:prstGeom prst="rect">
            <a:avLst/>
          </a:prstGeom>
        </p:spPr>
        <p:txBody>
          <a:bodyPr wrap="square" lIns="0" tIns="0" rIns="0" bIns="0" rtlCol="0" anchor="t">
            <a:spAutoFit/>
          </a:bodyPr>
          <a:lstStyle/>
          <a:p>
            <a:pPr algn="ctr">
              <a:lnSpc>
                <a:spcPts val="3359"/>
              </a:lnSpc>
            </a:pPr>
            <a:r>
              <a:rPr lang="vi-VN" sz="2800" dirty="0">
                <a:solidFill>
                  <a:srgbClr val="2B4B82"/>
                </a:solidFill>
                <a:latin typeface="Times New Roman" panose="02020603050405020304" pitchFamily="18" charset="0"/>
                <a:cs typeface="Times New Roman" panose="02020603050405020304" pitchFamily="18" charset="0"/>
              </a:rPr>
              <a:t>Mục tiêu và nhiệm vụ nghiên cứu</a:t>
            </a:r>
            <a:endParaRPr lang="en-US" sz="2800" dirty="0">
              <a:solidFill>
                <a:srgbClr val="2B4B82"/>
              </a:solidFill>
              <a:latin typeface="Times New Roman" panose="02020603050405020304" pitchFamily="18" charset="0"/>
              <a:cs typeface="Times New Roman" panose="02020603050405020304" pitchFamily="18" charset="0"/>
            </a:endParaRPr>
          </a:p>
        </p:txBody>
      </p:sp>
      <p:sp>
        <p:nvSpPr>
          <p:cNvPr id="44" name="TextBox 20">
            <a:extLst>
              <a:ext uri="{FF2B5EF4-FFF2-40B4-BE49-F238E27FC236}">
                <a16:creationId xmlns:a16="http://schemas.microsoft.com/office/drawing/2014/main" id="{A5832092-4FF1-EBCE-FA87-BE455975203F}"/>
              </a:ext>
            </a:extLst>
          </p:cNvPr>
          <p:cNvSpPr txBox="1"/>
          <p:nvPr/>
        </p:nvSpPr>
        <p:spPr>
          <a:xfrm>
            <a:off x="5844360" y="4279024"/>
            <a:ext cx="1998715" cy="1283172"/>
          </a:xfrm>
          <a:prstGeom prst="rect">
            <a:avLst/>
          </a:prstGeom>
        </p:spPr>
        <p:txBody>
          <a:bodyPr wrap="square" lIns="0" tIns="0" rIns="0" bIns="0" rtlCol="0" anchor="t">
            <a:spAutoFit/>
          </a:bodyPr>
          <a:lstStyle/>
          <a:p>
            <a:pPr algn="ctr">
              <a:lnSpc>
                <a:spcPts val="3359"/>
              </a:lnSpc>
            </a:pPr>
            <a:r>
              <a:rPr lang="vi-VN" sz="2800" dirty="0">
                <a:solidFill>
                  <a:srgbClr val="2B4B82"/>
                </a:solidFill>
                <a:latin typeface="Times New Roman" panose="02020603050405020304" pitchFamily="18" charset="0"/>
                <a:cs typeface="Times New Roman" panose="02020603050405020304" pitchFamily="18" charset="0"/>
              </a:rPr>
              <a:t>Đối tượng</a:t>
            </a:r>
            <a:r>
              <a:rPr lang="en-US" sz="2800" dirty="0">
                <a:solidFill>
                  <a:srgbClr val="2B4B82"/>
                </a:solidFill>
                <a:latin typeface="Times New Roman" panose="02020603050405020304" pitchFamily="18" charset="0"/>
                <a:cs typeface="Times New Roman" panose="02020603050405020304" pitchFamily="18" charset="0"/>
              </a:rPr>
              <a:t> </a:t>
            </a:r>
            <a:r>
              <a:rPr lang="vi-VN" sz="2800" dirty="0">
                <a:solidFill>
                  <a:srgbClr val="2B4B82"/>
                </a:solidFill>
                <a:latin typeface="Times New Roman" panose="02020603050405020304" pitchFamily="18" charset="0"/>
                <a:cs typeface="Times New Roman" panose="02020603050405020304" pitchFamily="18" charset="0"/>
              </a:rPr>
              <a:t>và phạ</a:t>
            </a:r>
            <a:r>
              <a:rPr lang="en-US" sz="2800" dirty="0">
                <a:solidFill>
                  <a:srgbClr val="2B4B82"/>
                </a:solidFill>
                <a:latin typeface="Times New Roman" panose="02020603050405020304" pitchFamily="18" charset="0"/>
                <a:cs typeface="Times New Roman" panose="02020603050405020304" pitchFamily="18" charset="0"/>
              </a:rPr>
              <a:t>m </a:t>
            </a:r>
            <a:r>
              <a:rPr lang="vi-VN" sz="2800" dirty="0">
                <a:solidFill>
                  <a:srgbClr val="2B4B82"/>
                </a:solidFill>
                <a:latin typeface="Times New Roman" panose="02020603050405020304" pitchFamily="18" charset="0"/>
                <a:cs typeface="Times New Roman" panose="02020603050405020304" pitchFamily="18" charset="0"/>
              </a:rPr>
              <a:t>vi nghiêng cứu</a:t>
            </a:r>
            <a:endParaRPr lang="en-US" sz="2800" dirty="0">
              <a:solidFill>
                <a:srgbClr val="2B4B82"/>
              </a:solidFill>
              <a:latin typeface="Times New Roman" panose="02020603050405020304" pitchFamily="18" charset="0"/>
              <a:cs typeface="Times New Roman" panose="02020603050405020304" pitchFamily="18" charset="0"/>
            </a:endParaRPr>
          </a:p>
        </p:txBody>
      </p:sp>
      <p:sp>
        <p:nvSpPr>
          <p:cNvPr id="45" name="TextBox 4">
            <a:extLst>
              <a:ext uri="{FF2B5EF4-FFF2-40B4-BE49-F238E27FC236}">
                <a16:creationId xmlns:a16="http://schemas.microsoft.com/office/drawing/2014/main" id="{563F049A-B252-F7C4-B34A-888BF2C082D5}"/>
              </a:ext>
            </a:extLst>
          </p:cNvPr>
          <p:cNvSpPr txBox="1"/>
          <p:nvPr/>
        </p:nvSpPr>
        <p:spPr>
          <a:xfrm>
            <a:off x="16029307" y="9127815"/>
            <a:ext cx="838200" cy="289543"/>
          </a:xfrm>
          <a:prstGeom prst="rect">
            <a:avLst/>
          </a:prstGeom>
        </p:spPr>
        <p:txBody>
          <a:bodyPr lIns="0" tIns="0" rIns="0" bIns="0" rtlCol="0" anchor="t">
            <a:spAutoFit/>
          </a:bodyPr>
          <a:lstStyle/>
          <a:p>
            <a:pPr algn="r">
              <a:lnSpc>
                <a:spcPts val="2184"/>
              </a:lnSpc>
            </a:pPr>
            <a:r>
              <a:rPr lang="en-US" sz="2400" dirty="0">
                <a:solidFill>
                  <a:srgbClr val="FFFFFF"/>
                </a:solidFill>
                <a:latin typeface="Montserrat Extra-Bold"/>
              </a:rPr>
              <a:t>03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0" end="0"/>
                                            </p:txEl>
                                          </p:spTgt>
                                        </p:tgtEl>
                                        <p:attrNameLst>
                                          <p:attrName>style.visibility</p:attrName>
                                        </p:attrNameLst>
                                      </p:cBhvr>
                                      <p:to>
                                        <p:strVal val="visible"/>
                                      </p:to>
                                    </p:set>
                                    <p:animEffect transition="in" filter="fade">
                                      <p:cBhvr>
                                        <p:cTn id="34" dur="500"/>
                                        <p:tgtEl>
                                          <p:spTgt spid="40">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9" grpId="0"/>
      <p:bldP spid="33" grpId="0"/>
      <p:bldP spid="42" grpId="0"/>
      <p:bldP spid="43" grpId="0"/>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3" name="TextBox 3"/>
          <p:cNvSpPr txBox="1"/>
          <p:nvPr/>
        </p:nvSpPr>
        <p:spPr>
          <a:xfrm>
            <a:off x="990600" y="1616665"/>
            <a:ext cx="11319516" cy="544751"/>
          </a:xfrm>
          <a:prstGeom prst="rect">
            <a:avLst/>
          </a:prstGeom>
        </p:spPr>
        <p:txBody>
          <a:bodyPr lIns="0" tIns="0" rIns="0" bIns="0" rtlCol="0" anchor="t">
            <a:spAutoFit/>
          </a:bodyPr>
          <a:lstStyle/>
          <a:p>
            <a:pPr>
              <a:lnSpc>
                <a:spcPts val="4479"/>
              </a:lnSpc>
              <a:spcBef>
                <a:spcPct val="0"/>
              </a:spcBef>
            </a:pPr>
            <a:endParaRPr lang="en-US" sz="3199" dirty="0">
              <a:solidFill>
                <a:srgbClr val="FFFFFF"/>
              </a:solidFill>
              <a:latin typeface="Montserrat"/>
            </a:endParaRPr>
          </a:p>
        </p:txBody>
      </p:sp>
      <p:sp>
        <p:nvSpPr>
          <p:cNvPr id="4" name="TextBox 4"/>
          <p:cNvSpPr txBox="1"/>
          <p:nvPr/>
        </p:nvSpPr>
        <p:spPr>
          <a:xfrm>
            <a:off x="16262708" y="9127815"/>
            <a:ext cx="838200" cy="289543"/>
          </a:xfrm>
          <a:prstGeom prst="rect">
            <a:avLst/>
          </a:prstGeom>
        </p:spPr>
        <p:txBody>
          <a:bodyPr lIns="0" tIns="0" rIns="0" bIns="0" rtlCol="0" anchor="t">
            <a:spAutoFit/>
          </a:bodyPr>
          <a:lstStyle/>
          <a:p>
            <a:pPr algn="r">
              <a:lnSpc>
                <a:spcPts val="2184"/>
              </a:lnSpc>
            </a:pPr>
            <a:r>
              <a:rPr lang="en-US" sz="2400" dirty="0">
                <a:solidFill>
                  <a:srgbClr val="FFFFFF"/>
                </a:solidFill>
                <a:latin typeface="Montserrat Extra-Bold"/>
              </a:rPr>
              <a:t>04</a:t>
            </a:r>
          </a:p>
        </p:txBody>
      </p:sp>
      <p:sp>
        <p:nvSpPr>
          <p:cNvPr id="6" name="TextBox 6"/>
          <p:cNvSpPr txBox="1"/>
          <p:nvPr/>
        </p:nvSpPr>
        <p:spPr>
          <a:xfrm>
            <a:off x="990600" y="-1912928"/>
            <a:ext cx="5410200" cy="3312445"/>
          </a:xfrm>
          <a:prstGeom prst="rect">
            <a:avLst/>
          </a:prstGeom>
        </p:spPr>
        <p:txBody>
          <a:bodyPr wrap="square" lIns="0" tIns="0" rIns="0" bIns="0" rtlCol="0" anchor="t">
            <a:spAutoFit/>
          </a:bodyPr>
          <a:lstStyle/>
          <a:p>
            <a:pPr>
              <a:lnSpc>
                <a:spcPts val="33000"/>
              </a:lnSpc>
            </a:pPr>
            <a:r>
              <a:rPr lang="vi-VN" sz="4800" dirty="0">
                <a:solidFill>
                  <a:schemeClr val="bg1"/>
                </a:solidFill>
                <a:latin typeface="+mj-lt"/>
              </a:rPr>
              <a:t>Tổng quan đề tài</a:t>
            </a:r>
            <a:endParaRPr lang="en-US" sz="4800" dirty="0">
              <a:solidFill>
                <a:schemeClr val="bg1"/>
              </a:solidFill>
              <a:latin typeface="+mj-lt"/>
            </a:endParaRP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2D2E431D-DE02-CB18-8580-63E806486A9F}"/>
                  </a:ext>
                </a:extLst>
              </p14:cNvPr>
              <p14:cNvContentPartPr/>
              <p14:nvPr/>
            </p14:nvContentPartPr>
            <p14:xfrm>
              <a:off x="3280934" y="3953266"/>
              <a:ext cx="360" cy="360"/>
            </p14:xfrm>
          </p:contentPart>
        </mc:Choice>
        <mc:Fallback xmlns="">
          <p:pic>
            <p:nvPicPr>
              <p:cNvPr id="7" name="Ink 6">
                <a:extLst>
                  <a:ext uri="{FF2B5EF4-FFF2-40B4-BE49-F238E27FC236}">
                    <a16:creationId xmlns:a16="http://schemas.microsoft.com/office/drawing/2014/main" id="{2D2E431D-DE02-CB18-8580-63E806486A9F}"/>
                  </a:ext>
                </a:extLst>
              </p:cNvPr>
              <p:cNvPicPr/>
              <p:nvPr/>
            </p:nvPicPr>
            <p:blipFill>
              <a:blip r:embed="rId3"/>
              <a:stretch>
                <a:fillRect/>
              </a:stretch>
            </p:blipFill>
            <p:spPr>
              <a:xfrm>
                <a:off x="3226934" y="3845626"/>
                <a:ext cx="108000" cy="216000"/>
              </a:xfrm>
              <a:prstGeom prst="rect">
                <a:avLst/>
              </a:prstGeom>
            </p:spPr>
          </p:pic>
        </mc:Fallback>
      </mc:AlternateContent>
      <p:sp>
        <p:nvSpPr>
          <p:cNvPr id="9" name="Title 8">
            <a:extLst>
              <a:ext uri="{FF2B5EF4-FFF2-40B4-BE49-F238E27FC236}">
                <a16:creationId xmlns:a16="http://schemas.microsoft.com/office/drawing/2014/main" id="{1D279595-A40C-4AA2-5F42-DC8A5569E472}"/>
              </a:ext>
            </a:extLst>
          </p:cNvPr>
          <p:cNvSpPr>
            <a:spLocks noGrp="1"/>
          </p:cNvSpPr>
          <p:nvPr>
            <p:ph type="title"/>
          </p:nvPr>
        </p:nvSpPr>
        <p:spPr>
          <a:xfrm>
            <a:off x="851647" y="1709111"/>
            <a:ext cx="15607553" cy="2799378"/>
          </a:xfrm>
        </p:spPr>
        <p:txBody>
          <a:bodyPr>
            <a:noAutofit/>
          </a:bodyPr>
          <a:lstStyle/>
          <a:p>
            <a:pPr>
              <a:lnSpc>
                <a:spcPct val="150000"/>
              </a:lnSpc>
            </a:pP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Trên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thế</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giới</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đã</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từng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trải</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qua 3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cuộc</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cách</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mạng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công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nghiệp</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lớn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Sau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mỗi</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một</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cuộc</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cách</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mạng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nó</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làm</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thay</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đổi</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thế</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giới</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trên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tất</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cả</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các</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mặt</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kinh</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tế</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xã</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hội</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văn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hóa</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Và</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hiện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nay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thế</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giới</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đang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bước</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vào</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cuộc</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cách</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mạng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công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nghiệp</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lần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thứ</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tư</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Đây</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được</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gọi</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là</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cuộc</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cách</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mạng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số</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thông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qua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các</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công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nghệ</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như</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Internet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vạn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vật</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(IoT),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trí</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tuệ</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nhân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tạo</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(AI),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thực</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tế</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ảo</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(VR),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tương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tác</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thực</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tế</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ảo</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(AR)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và</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đặc</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biệt</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là</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xe</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tự</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hành</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t>
            </a:r>
            <a:b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br>
            <a:endParaRPr lang="en-US" sz="2800" dirty="0">
              <a:solidFill>
                <a:schemeClr val="bg1"/>
              </a:solidFill>
            </a:endParaRPr>
          </a:p>
        </p:txBody>
      </p:sp>
      <p:sp>
        <p:nvSpPr>
          <p:cNvPr id="11" name="TextBox 10">
            <a:extLst>
              <a:ext uri="{FF2B5EF4-FFF2-40B4-BE49-F238E27FC236}">
                <a16:creationId xmlns:a16="http://schemas.microsoft.com/office/drawing/2014/main" id="{CF71CEBA-3114-A57A-6725-F2CE0C947B97}"/>
              </a:ext>
            </a:extLst>
          </p:cNvPr>
          <p:cNvSpPr txBox="1"/>
          <p:nvPr/>
        </p:nvSpPr>
        <p:spPr>
          <a:xfrm>
            <a:off x="851647" y="4818083"/>
            <a:ext cx="16674353" cy="4098045"/>
          </a:xfrm>
          <a:prstGeom prst="rect">
            <a:avLst/>
          </a:prstGeom>
          <a:noFill/>
        </p:spPr>
        <p:txBody>
          <a:bodyPr wrap="square">
            <a:spAutoFit/>
          </a:bodyPr>
          <a:lstStyle/>
          <a:p>
            <a:pPr marL="0" marR="0" indent="457200">
              <a:lnSpc>
                <a:spcPct val="150000"/>
              </a:lnSpc>
              <a:spcBef>
                <a:spcPts val="0"/>
              </a:spcBef>
              <a:spcAft>
                <a:spcPts val="800"/>
              </a:spcAft>
            </a:pP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Để</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phù</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hợp</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với</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điều</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kiện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và</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cơ</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sở</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vật</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chất</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trong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phòng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thực</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hành</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nhóm</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em</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sẽ</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nghiên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cứu</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làm</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mô</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hình</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điều</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khiển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xe</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nhận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dạng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màu</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sắc</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và</a:t>
            </a:r>
            <a:r>
              <a:rPr lang="en-US" sz="2800" dirty="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latin typeface="Times New Roman" panose="02020603050405020304" pitchFamily="18" charset="0"/>
                <a:ea typeface="Calibri" panose="020F0502020204030204" pitchFamily="34" charset="0"/>
                <a:cs typeface="Arial" panose="020B0604020202020204" pitchFamily="34" charset="0"/>
              </a:rPr>
              <a:t>hình</a:t>
            </a:r>
            <a:r>
              <a:rPr lang="en-US" sz="2800" dirty="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latin typeface="Times New Roman" panose="02020603050405020304" pitchFamily="18" charset="0"/>
                <a:ea typeface="Calibri" panose="020F0502020204030204" pitchFamily="34" charset="0"/>
                <a:cs typeface="Arial" panose="020B0604020202020204" pitchFamily="34" charset="0"/>
              </a:rPr>
              <a:t>khối</a:t>
            </a:r>
            <a:r>
              <a:rPr lang="en-US" sz="2800" dirty="0">
                <a:solidFill>
                  <a:schemeClr val="bg1"/>
                </a:solidFill>
                <a:latin typeface="Times New Roman" panose="02020603050405020304" pitchFamily="18" charset="0"/>
                <a:ea typeface="Calibri" panose="020F0502020204030204" pitchFamily="34" charset="0"/>
                <a:cs typeface="Arial" panose="020B0604020202020204" pitchFamily="34" charset="0"/>
              </a:rPr>
              <a:t>.</a:t>
            </a:r>
            <a:endPar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p>
            <a:pPr marL="0" marR="0" indent="457200">
              <a:lnSpc>
                <a:spcPct val="150000"/>
              </a:lnSpc>
              <a:spcBef>
                <a:spcPts val="0"/>
              </a:spcBef>
              <a:spcAft>
                <a:spcPts val="800"/>
              </a:spcAft>
            </a:pP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Các</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phần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cứng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được</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sử</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dụng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trong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đề</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tài</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là</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Rasberry</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Pi 3, camera,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động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cơ</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Servo,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động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cơ</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DC, Module L298N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và</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mô</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hình</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xe</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Phần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mềm</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dùng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Python.</a:t>
            </a:r>
          </a:p>
          <a:p>
            <a:pPr marL="0" marR="0" indent="457200">
              <a:lnSpc>
                <a:spcPct val="150000"/>
              </a:lnSpc>
              <a:spcBef>
                <a:spcPts val="0"/>
              </a:spcBef>
              <a:spcAft>
                <a:spcPts val="800"/>
              </a:spcAft>
            </a:pP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Trong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quá</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trình</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làm</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đồ</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án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do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trình</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độ</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chuyên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môn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còn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hạn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chế</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nên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không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thể</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tránh</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khỏi</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những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sai</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sót</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rất</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mong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nhận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được</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sự</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đóng</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góp</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của</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thầy</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cô</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và</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các</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bạn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để</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đồ</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án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được</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hoàn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thiện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8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hơn</a:t>
            </a:r>
            <a:r>
              <a:rPr lang="en-US" sz="2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85800" y="9261660"/>
            <a:ext cx="15829676" cy="28575"/>
          </a:xfrm>
          <a:prstGeom prst="rect">
            <a:avLst/>
          </a:prstGeom>
          <a:solidFill>
            <a:srgbClr val="292929"/>
          </a:solidFill>
        </p:spPr>
      </p:sp>
      <p:sp>
        <p:nvSpPr>
          <p:cNvPr id="4" name="TextBox 4"/>
          <p:cNvSpPr txBox="1"/>
          <p:nvPr/>
        </p:nvSpPr>
        <p:spPr>
          <a:xfrm>
            <a:off x="1295400" y="584447"/>
            <a:ext cx="8115300" cy="960456"/>
          </a:xfrm>
          <a:prstGeom prst="rect">
            <a:avLst/>
          </a:prstGeom>
        </p:spPr>
        <p:txBody>
          <a:bodyPr lIns="0" tIns="0" rIns="0" bIns="0" rtlCol="0" anchor="t">
            <a:spAutoFit/>
          </a:bodyPr>
          <a:lstStyle/>
          <a:p>
            <a:pPr>
              <a:lnSpc>
                <a:spcPts val="8799"/>
              </a:lnSpc>
            </a:pPr>
            <a:r>
              <a:rPr lang="en-US" sz="3600" dirty="0" err="1">
                <a:latin typeface="Montserrat Extra-Bold"/>
              </a:rPr>
              <a:t>Lý</a:t>
            </a:r>
            <a:r>
              <a:rPr lang="en-US" sz="3600" dirty="0">
                <a:latin typeface="Montserrat Extra-Bold"/>
              </a:rPr>
              <a:t> do </a:t>
            </a:r>
            <a:r>
              <a:rPr lang="en-US" sz="3600" dirty="0" err="1">
                <a:latin typeface="Montserrat Extra-Bold"/>
              </a:rPr>
              <a:t>chọn</a:t>
            </a:r>
            <a:r>
              <a:rPr lang="en-US" sz="3600" dirty="0">
                <a:latin typeface="Montserrat Extra-Bold"/>
              </a:rPr>
              <a:t> </a:t>
            </a:r>
            <a:r>
              <a:rPr lang="en-US" sz="3600" dirty="0" err="1">
                <a:latin typeface="Montserrat Extra-Bold"/>
              </a:rPr>
              <a:t>đề</a:t>
            </a:r>
            <a:r>
              <a:rPr lang="en-US" sz="3600" dirty="0">
                <a:latin typeface="Montserrat Extra-Bold"/>
              </a:rPr>
              <a:t> </a:t>
            </a:r>
            <a:r>
              <a:rPr lang="en-US" sz="3600" dirty="0" err="1">
                <a:latin typeface="Montserrat Extra-Bold"/>
              </a:rPr>
              <a:t>tài</a:t>
            </a:r>
            <a:r>
              <a:rPr lang="en-US" sz="3600" dirty="0">
                <a:latin typeface="Montserrat Extra-Bold"/>
              </a:rPr>
              <a:t> </a:t>
            </a:r>
            <a:r>
              <a:rPr lang="en-US" sz="3600" dirty="0" err="1">
                <a:latin typeface="Montserrat Extra-Bold"/>
              </a:rPr>
              <a:t>và</a:t>
            </a:r>
            <a:r>
              <a:rPr lang="en-US" sz="3600" dirty="0">
                <a:latin typeface="Montserrat Extra-Bold"/>
              </a:rPr>
              <a:t> </a:t>
            </a:r>
            <a:r>
              <a:rPr lang="en-US" sz="3600" dirty="0" err="1">
                <a:latin typeface="Montserrat Extra-Bold"/>
              </a:rPr>
              <a:t>ứng</a:t>
            </a:r>
            <a:r>
              <a:rPr lang="en-US" sz="3600" dirty="0">
                <a:latin typeface="Montserrat Extra-Bold"/>
              </a:rPr>
              <a:t> </a:t>
            </a:r>
            <a:r>
              <a:rPr lang="en-US" sz="3600" dirty="0" err="1">
                <a:latin typeface="Montserrat Extra-Bold"/>
              </a:rPr>
              <a:t>dụng</a:t>
            </a:r>
            <a:endParaRPr lang="en-US" sz="3600" dirty="0">
              <a:latin typeface="Montserrat Extra-Bold"/>
            </a:endParaRPr>
          </a:p>
        </p:txBody>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57764" y="5105024"/>
            <a:ext cx="595950" cy="595950"/>
          </a:xfrm>
          <a:prstGeom prst="rect">
            <a:avLst/>
          </a:prstGeom>
        </p:spPr>
      </p:pic>
      <p:sp>
        <p:nvSpPr>
          <p:cNvPr id="9" name="TextBox 9"/>
          <p:cNvSpPr txBox="1"/>
          <p:nvPr/>
        </p:nvSpPr>
        <p:spPr>
          <a:xfrm>
            <a:off x="2819400" y="4916687"/>
            <a:ext cx="10316781" cy="3419590"/>
          </a:xfrm>
          <a:prstGeom prst="rect">
            <a:avLst/>
          </a:prstGeom>
        </p:spPr>
        <p:txBody>
          <a:bodyPr wrap="square" lIns="0" tIns="0" rIns="0" bIns="0" rtlCol="0" anchor="t">
            <a:spAutoFit/>
          </a:bodyPr>
          <a:lstStyle/>
          <a:p>
            <a:pPr>
              <a:lnSpc>
                <a:spcPts val="4479"/>
              </a:lnSpc>
              <a:spcBef>
                <a:spcPct val="0"/>
              </a:spcBef>
            </a:pPr>
            <a:r>
              <a:rPr lang="en-US" sz="3199" dirty="0" err="1">
                <a:solidFill>
                  <a:srgbClr val="292929"/>
                </a:solidFill>
                <a:latin typeface="Montserrat"/>
              </a:rPr>
              <a:t>Ứng</a:t>
            </a:r>
            <a:r>
              <a:rPr lang="en-US" sz="3199" dirty="0">
                <a:solidFill>
                  <a:srgbClr val="292929"/>
                </a:solidFill>
                <a:latin typeface="Montserrat"/>
              </a:rPr>
              <a:t> </a:t>
            </a:r>
            <a:r>
              <a:rPr lang="en-US" sz="3199" dirty="0" err="1">
                <a:solidFill>
                  <a:srgbClr val="292929"/>
                </a:solidFill>
                <a:latin typeface="Montserrat"/>
              </a:rPr>
              <a:t>dụng</a:t>
            </a:r>
            <a:endParaRPr lang="en-US" sz="3199" dirty="0">
              <a:solidFill>
                <a:srgbClr val="292929"/>
              </a:solidFill>
              <a:latin typeface="Montserrat"/>
            </a:endParaRPr>
          </a:p>
          <a:p>
            <a:pPr marL="457200" indent="-457200">
              <a:lnSpc>
                <a:spcPts val="4479"/>
              </a:lnSpc>
              <a:spcBef>
                <a:spcPct val="0"/>
              </a:spcBef>
              <a:buFontTx/>
              <a:buChar char="-"/>
            </a:pPr>
            <a:r>
              <a:rPr lang="en-US" sz="3199" dirty="0" err="1">
                <a:solidFill>
                  <a:srgbClr val="292929"/>
                </a:solidFill>
                <a:latin typeface="Montserrat"/>
              </a:rPr>
              <a:t>Giải</a:t>
            </a:r>
            <a:r>
              <a:rPr lang="en-US" sz="3199" dirty="0">
                <a:solidFill>
                  <a:srgbClr val="292929"/>
                </a:solidFill>
                <a:latin typeface="Montserrat"/>
              </a:rPr>
              <a:t> </a:t>
            </a:r>
            <a:r>
              <a:rPr lang="en-US" sz="3199" dirty="0" err="1">
                <a:solidFill>
                  <a:srgbClr val="292929"/>
                </a:solidFill>
                <a:latin typeface="Montserrat"/>
              </a:rPr>
              <a:t>trí</a:t>
            </a:r>
            <a:endParaRPr lang="en-US" sz="3199" dirty="0">
              <a:solidFill>
                <a:srgbClr val="292929"/>
              </a:solidFill>
              <a:latin typeface="Montserrat"/>
            </a:endParaRPr>
          </a:p>
          <a:p>
            <a:pPr marL="457200" indent="-457200">
              <a:lnSpc>
                <a:spcPts val="4479"/>
              </a:lnSpc>
              <a:spcBef>
                <a:spcPct val="0"/>
              </a:spcBef>
              <a:buFontTx/>
              <a:buChar char="-"/>
            </a:pPr>
            <a:r>
              <a:rPr lang="en-US" sz="3199" dirty="0">
                <a:solidFill>
                  <a:srgbClr val="292929"/>
                </a:solidFill>
                <a:latin typeface="Montserrat"/>
              </a:rPr>
              <a:t>Xe </a:t>
            </a:r>
            <a:r>
              <a:rPr lang="en-US" sz="3199" dirty="0" err="1">
                <a:solidFill>
                  <a:srgbClr val="292929"/>
                </a:solidFill>
                <a:latin typeface="Montserrat"/>
              </a:rPr>
              <a:t>vận</a:t>
            </a:r>
            <a:r>
              <a:rPr lang="en-US" sz="3199" dirty="0">
                <a:solidFill>
                  <a:srgbClr val="292929"/>
                </a:solidFill>
                <a:latin typeface="Montserrat"/>
              </a:rPr>
              <a:t> </a:t>
            </a:r>
            <a:r>
              <a:rPr lang="en-US" sz="3199" dirty="0" err="1">
                <a:solidFill>
                  <a:srgbClr val="292929"/>
                </a:solidFill>
                <a:latin typeface="Montserrat"/>
              </a:rPr>
              <a:t>chuyển</a:t>
            </a:r>
            <a:r>
              <a:rPr lang="en-US" sz="3199" dirty="0">
                <a:solidFill>
                  <a:srgbClr val="292929"/>
                </a:solidFill>
                <a:latin typeface="Montserrat"/>
              </a:rPr>
              <a:t> </a:t>
            </a:r>
            <a:r>
              <a:rPr lang="en-US" sz="3199" dirty="0" err="1">
                <a:solidFill>
                  <a:srgbClr val="292929"/>
                </a:solidFill>
                <a:latin typeface="Montserrat"/>
              </a:rPr>
              <a:t>tự</a:t>
            </a:r>
            <a:r>
              <a:rPr lang="en-US" sz="3199" dirty="0">
                <a:solidFill>
                  <a:srgbClr val="292929"/>
                </a:solidFill>
                <a:latin typeface="Montserrat"/>
              </a:rPr>
              <a:t> </a:t>
            </a:r>
            <a:r>
              <a:rPr lang="en-US" sz="3199" dirty="0" err="1">
                <a:solidFill>
                  <a:srgbClr val="292929"/>
                </a:solidFill>
                <a:latin typeface="Montserrat"/>
              </a:rPr>
              <a:t>động</a:t>
            </a:r>
            <a:r>
              <a:rPr lang="en-US" sz="3199" dirty="0">
                <a:solidFill>
                  <a:srgbClr val="292929"/>
                </a:solidFill>
                <a:latin typeface="Montserrat"/>
              </a:rPr>
              <a:t> </a:t>
            </a:r>
            <a:r>
              <a:rPr lang="en-US" sz="3199" dirty="0" err="1">
                <a:solidFill>
                  <a:srgbClr val="292929"/>
                </a:solidFill>
                <a:latin typeface="Montserrat"/>
              </a:rPr>
              <a:t>trong</a:t>
            </a:r>
            <a:r>
              <a:rPr lang="en-US" sz="3199" dirty="0">
                <a:solidFill>
                  <a:srgbClr val="292929"/>
                </a:solidFill>
                <a:latin typeface="Montserrat"/>
              </a:rPr>
              <a:t> </a:t>
            </a:r>
            <a:r>
              <a:rPr lang="en-US" sz="3199" dirty="0" err="1">
                <a:solidFill>
                  <a:srgbClr val="292929"/>
                </a:solidFill>
                <a:latin typeface="Montserrat"/>
              </a:rPr>
              <a:t>công</a:t>
            </a:r>
            <a:r>
              <a:rPr lang="en-US" sz="3199" dirty="0">
                <a:solidFill>
                  <a:srgbClr val="292929"/>
                </a:solidFill>
                <a:latin typeface="Montserrat"/>
              </a:rPr>
              <a:t> </a:t>
            </a:r>
            <a:r>
              <a:rPr lang="en-US" sz="3199" dirty="0" err="1">
                <a:solidFill>
                  <a:srgbClr val="292929"/>
                </a:solidFill>
                <a:latin typeface="Montserrat"/>
              </a:rPr>
              <a:t>nghiệp</a:t>
            </a:r>
            <a:endParaRPr lang="en-US" sz="3199" dirty="0">
              <a:solidFill>
                <a:srgbClr val="292929"/>
              </a:solidFill>
              <a:latin typeface="Montserrat"/>
            </a:endParaRPr>
          </a:p>
          <a:p>
            <a:pPr marL="457200" indent="-457200">
              <a:lnSpc>
                <a:spcPts val="4479"/>
              </a:lnSpc>
              <a:spcBef>
                <a:spcPct val="0"/>
              </a:spcBef>
              <a:buFontTx/>
              <a:buChar char="-"/>
            </a:pPr>
            <a:r>
              <a:rPr lang="vi-VN" sz="3199" dirty="0">
                <a:solidFill>
                  <a:srgbClr val="292929"/>
                </a:solidFill>
                <a:latin typeface="Montserrat"/>
              </a:rPr>
              <a:t>Điều khiển xe thông qua </a:t>
            </a:r>
            <a:r>
              <a:rPr lang="en-US" sz="3199" dirty="0" err="1">
                <a:solidFill>
                  <a:srgbClr val="292929"/>
                </a:solidFill>
                <a:latin typeface="Montserrat"/>
              </a:rPr>
              <a:t>hình</a:t>
            </a:r>
            <a:r>
              <a:rPr lang="en-US" sz="3199" dirty="0">
                <a:solidFill>
                  <a:srgbClr val="292929"/>
                </a:solidFill>
                <a:latin typeface="Montserrat"/>
              </a:rPr>
              <a:t> </a:t>
            </a:r>
            <a:r>
              <a:rPr lang="en-US" sz="3199" dirty="0" err="1">
                <a:solidFill>
                  <a:srgbClr val="292929"/>
                </a:solidFill>
                <a:latin typeface="Montserrat"/>
              </a:rPr>
              <a:t>khối</a:t>
            </a:r>
            <a:r>
              <a:rPr lang="vi-VN" sz="3199" dirty="0">
                <a:solidFill>
                  <a:srgbClr val="292929"/>
                </a:solidFill>
                <a:latin typeface="Montserrat"/>
              </a:rPr>
              <a:t> và màu sắc</a:t>
            </a:r>
            <a:endParaRPr lang="en-US" sz="3199" dirty="0">
              <a:solidFill>
                <a:srgbClr val="292929"/>
              </a:solidFill>
              <a:latin typeface="Montserrat"/>
            </a:endParaRPr>
          </a:p>
          <a:p>
            <a:pPr>
              <a:lnSpc>
                <a:spcPts val="4479"/>
              </a:lnSpc>
              <a:spcBef>
                <a:spcPct val="0"/>
              </a:spcBef>
            </a:pPr>
            <a:endParaRPr lang="en-US" sz="3199" dirty="0">
              <a:solidFill>
                <a:srgbClr val="292929"/>
              </a:solidFill>
              <a:latin typeface="Montserrat"/>
            </a:endParaRPr>
          </a:p>
          <a:p>
            <a:pPr marL="457200" indent="-457200">
              <a:lnSpc>
                <a:spcPts val="4479"/>
              </a:lnSpc>
              <a:spcBef>
                <a:spcPct val="0"/>
              </a:spcBef>
              <a:buFontTx/>
              <a:buChar char="-"/>
            </a:pPr>
            <a:endParaRPr lang="en-US" sz="3199" dirty="0">
              <a:solidFill>
                <a:srgbClr val="292929"/>
              </a:solidFill>
              <a:latin typeface="Montserrat"/>
            </a:endParaRPr>
          </a:p>
        </p:txBody>
      </p:sp>
      <p:sp>
        <p:nvSpPr>
          <p:cNvPr id="11" name="TextBox 8">
            <a:extLst>
              <a:ext uri="{FF2B5EF4-FFF2-40B4-BE49-F238E27FC236}">
                <a16:creationId xmlns:a16="http://schemas.microsoft.com/office/drawing/2014/main" id="{A6A5A880-6323-AD51-8BE2-F863E27945CB}"/>
              </a:ext>
            </a:extLst>
          </p:cNvPr>
          <p:cNvSpPr txBox="1"/>
          <p:nvPr/>
        </p:nvSpPr>
        <p:spPr>
          <a:xfrm>
            <a:off x="2819400" y="2346578"/>
            <a:ext cx="14202981" cy="1688347"/>
          </a:xfrm>
          <a:prstGeom prst="rect">
            <a:avLst/>
          </a:prstGeom>
        </p:spPr>
        <p:txBody>
          <a:bodyPr wrap="square" lIns="0" tIns="0" rIns="0" bIns="0" rtlCol="0" anchor="t">
            <a:spAutoFit/>
          </a:bodyPr>
          <a:lstStyle/>
          <a:p>
            <a:pPr>
              <a:lnSpc>
                <a:spcPts val="4479"/>
              </a:lnSpc>
              <a:spcBef>
                <a:spcPct val="0"/>
              </a:spcBef>
            </a:pPr>
            <a:r>
              <a:rPr lang="en-US" sz="3199" dirty="0" err="1">
                <a:solidFill>
                  <a:srgbClr val="292929"/>
                </a:solidFill>
                <a:latin typeface="Montserrat"/>
              </a:rPr>
              <a:t>Lý</a:t>
            </a:r>
            <a:r>
              <a:rPr lang="en-US" sz="3199" dirty="0">
                <a:solidFill>
                  <a:srgbClr val="292929"/>
                </a:solidFill>
                <a:latin typeface="Montserrat"/>
              </a:rPr>
              <a:t> do </a:t>
            </a:r>
            <a:r>
              <a:rPr lang="en-US" sz="3199" dirty="0" err="1">
                <a:solidFill>
                  <a:srgbClr val="292929"/>
                </a:solidFill>
                <a:latin typeface="Montserrat"/>
              </a:rPr>
              <a:t>chọn</a:t>
            </a:r>
            <a:r>
              <a:rPr lang="en-US" sz="3199" dirty="0">
                <a:solidFill>
                  <a:srgbClr val="292929"/>
                </a:solidFill>
                <a:latin typeface="Montserrat"/>
              </a:rPr>
              <a:t> </a:t>
            </a:r>
            <a:r>
              <a:rPr lang="en-US" sz="3199" dirty="0" err="1">
                <a:solidFill>
                  <a:srgbClr val="292929"/>
                </a:solidFill>
                <a:latin typeface="Montserrat"/>
              </a:rPr>
              <a:t>đề</a:t>
            </a:r>
            <a:r>
              <a:rPr lang="en-US" sz="3199" dirty="0">
                <a:solidFill>
                  <a:srgbClr val="292929"/>
                </a:solidFill>
                <a:latin typeface="Montserrat"/>
              </a:rPr>
              <a:t> </a:t>
            </a:r>
            <a:r>
              <a:rPr lang="en-US" sz="3199" dirty="0" err="1">
                <a:solidFill>
                  <a:srgbClr val="292929"/>
                </a:solidFill>
                <a:latin typeface="Montserrat"/>
              </a:rPr>
              <a:t>tài</a:t>
            </a:r>
            <a:r>
              <a:rPr lang="en-US" sz="3199" dirty="0">
                <a:solidFill>
                  <a:srgbClr val="292929"/>
                </a:solidFill>
                <a:latin typeface="Montserrat"/>
              </a:rPr>
              <a:t> :  </a:t>
            </a:r>
          </a:p>
          <a:p>
            <a:pPr marL="457200" indent="-457200">
              <a:lnSpc>
                <a:spcPts val="4479"/>
              </a:lnSpc>
              <a:spcBef>
                <a:spcPct val="0"/>
              </a:spcBef>
              <a:buFontTx/>
              <a:buChar char="-"/>
            </a:pPr>
            <a:r>
              <a:rPr lang="en-US" sz="3199" dirty="0" err="1">
                <a:solidFill>
                  <a:srgbClr val="292929"/>
                </a:solidFill>
                <a:latin typeface="Montserrat"/>
              </a:rPr>
              <a:t>Vận</a:t>
            </a:r>
            <a:r>
              <a:rPr lang="en-US" sz="3199" dirty="0">
                <a:solidFill>
                  <a:srgbClr val="292929"/>
                </a:solidFill>
                <a:latin typeface="Montserrat"/>
              </a:rPr>
              <a:t> </a:t>
            </a:r>
            <a:r>
              <a:rPr lang="en-US" sz="3199" dirty="0" err="1">
                <a:solidFill>
                  <a:srgbClr val="292929"/>
                </a:solidFill>
                <a:latin typeface="Montserrat"/>
              </a:rPr>
              <a:t>dụng</a:t>
            </a:r>
            <a:r>
              <a:rPr lang="en-US" sz="3199" dirty="0">
                <a:solidFill>
                  <a:srgbClr val="292929"/>
                </a:solidFill>
                <a:latin typeface="Montserrat"/>
              </a:rPr>
              <a:t> </a:t>
            </a:r>
            <a:r>
              <a:rPr lang="en-US" sz="3199" dirty="0" err="1">
                <a:solidFill>
                  <a:srgbClr val="292929"/>
                </a:solidFill>
                <a:latin typeface="Montserrat"/>
              </a:rPr>
              <a:t>kiến</a:t>
            </a:r>
            <a:r>
              <a:rPr lang="en-US" sz="3199" dirty="0">
                <a:solidFill>
                  <a:srgbClr val="292929"/>
                </a:solidFill>
                <a:latin typeface="Montserrat"/>
              </a:rPr>
              <a:t> </a:t>
            </a:r>
            <a:r>
              <a:rPr lang="en-US" sz="3199" dirty="0" err="1">
                <a:solidFill>
                  <a:srgbClr val="292929"/>
                </a:solidFill>
                <a:latin typeface="Montserrat"/>
              </a:rPr>
              <a:t>thức</a:t>
            </a:r>
            <a:r>
              <a:rPr lang="en-US" sz="3199" dirty="0">
                <a:solidFill>
                  <a:srgbClr val="292929"/>
                </a:solidFill>
                <a:latin typeface="Montserrat"/>
              </a:rPr>
              <a:t> </a:t>
            </a:r>
            <a:r>
              <a:rPr lang="en-US" sz="3199" dirty="0" err="1">
                <a:solidFill>
                  <a:srgbClr val="292929"/>
                </a:solidFill>
                <a:latin typeface="Montserrat"/>
              </a:rPr>
              <a:t>đã</a:t>
            </a:r>
            <a:r>
              <a:rPr lang="en-US" sz="3199" dirty="0">
                <a:solidFill>
                  <a:srgbClr val="292929"/>
                </a:solidFill>
                <a:latin typeface="Montserrat"/>
              </a:rPr>
              <a:t> </a:t>
            </a:r>
            <a:r>
              <a:rPr lang="en-US" sz="3199" dirty="0" err="1">
                <a:solidFill>
                  <a:srgbClr val="292929"/>
                </a:solidFill>
                <a:latin typeface="Montserrat"/>
              </a:rPr>
              <a:t>học</a:t>
            </a:r>
            <a:r>
              <a:rPr lang="en-US" sz="3199" dirty="0">
                <a:solidFill>
                  <a:srgbClr val="292929"/>
                </a:solidFill>
                <a:latin typeface="Montserrat"/>
              </a:rPr>
              <a:t> </a:t>
            </a:r>
            <a:r>
              <a:rPr lang="en-US" sz="3199" dirty="0" err="1">
                <a:solidFill>
                  <a:srgbClr val="292929"/>
                </a:solidFill>
                <a:latin typeface="Montserrat"/>
              </a:rPr>
              <a:t>áp</a:t>
            </a:r>
            <a:r>
              <a:rPr lang="en-US" sz="3199" dirty="0">
                <a:solidFill>
                  <a:srgbClr val="292929"/>
                </a:solidFill>
                <a:latin typeface="Montserrat"/>
              </a:rPr>
              <a:t> </a:t>
            </a:r>
            <a:r>
              <a:rPr lang="en-US" sz="3199" dirty="0" err="1">
                <a:solidFill>
                  <a:srgbClr val="292929"/>
                </a:solidFill>
                <a:latin typeface="Montserrat"/>
              </a:rPr>
              <a:t>dụng</a:t>
            </a:r>
            <a:r>
              <a:rPr lang="en-US" sz="3199" dirty="0">
                <a:solidFill>
                  <a:srgbClr val="292929"/>
                </a:solidFill>
                <a:latin typeface="Montserrat"/>
              </a:rPr>
              <a:t> </a:t>
            </a:r>
            <a:r>
              <a:rPr lang="en-US" sz="3199" dirty="0" err="1">
                <a:solidFill>
                  <a:srgbClr val="292929"/>
                </a:solidFill>
                <a:latin typeface="Montserrat"/>
              </a:rPr>
              <a:t>vào</a:t>
            </a:r>
            <a:r>
              <a:rPr lang="en-US" sz="3199" dirty="0">
                <a:solidFill>
                  <a:srgbClr val="292929"/>
                </a:solidFill>
                <a:latin typeface="Montserrat"/>
              </a:rPr>
              <a:t> </a:t>
            </a:r>
            <a:r>
              <a:rPr lang="en-US" sz="3199" dirty="0" err="1">
                <a:solidFill>
                  <a:srgbClr val="292929"/>
                </a:solidFill>
                <a:latin typeface="Montserrat"/>
              </a:rPr>
              <a:t>đề</a:t>
            </a:r>
            <a:r>
              <a:rPr lang="en-US" sz="3199" dirty="0">
                <a:solidFill>
                  <a:srgbClr val="292929"/>
                </a:solidFill>
                <a:latin typeface="Montserrat"/>
              </a:rPr>
              <a:t> </a:t>
            </a:r>
            <a:r>
              <a:rPr lang="en-US" sz="3199" dirty="0" err="1">
                <a:solidFill>
                  <a:srgbClr val="292929"/>
                </a:solidFill>
                <a:latin typeface="Montserrat"/>
              </a:rPr>
              <a:t>tài</a:t>
            </a:r>
            <a:endParaRPr lang="en-US" sz="3199" dirty="0">
              <a:solidFill>
                <a:srgbClr val="292929"/>
              </a:solidFill>
              <a:latin typeface="Montserrat"/>
            </a:endParaRPr>
          </a:p>
          <a:p>
            <a:pPr marL="457200" indent="-457200">
              <a:lnSpc>
                <a:spcPts val="4479"/>
              </a:lnSpc>
              <a:spcBef>
                <a:spcPct val="0"/>
              </a:spcBef>
              <a:buFontTx/>
              <a:buChar char="-"/>
            </a:pPr>
            <a:r>
              <a:rPr lang="en-US" sz="3199" dirty="0" err="1">
                <a:solidFill>
                  <a:srgbClr val="292929"/>
                </a:solidFill>
                <a:latin typeface="Montserrat"/>
              </a:rPr>
              <a:t>Học</a:t>
            </a:r>
            <a:r>
              <a:rPr lang="en-US" sz="3199" dirty="0">
                <a:solidFill>
                  <a:srgbClr val="292929"/>
                </a:solidFill>
                <a:latin typeface="Montserrat"/>
              </a:rPr>
              <a:t> </a:t>
            </a:r>
            <a:r>
              <a:rPr lang="en-US" sz="3199" dirty="0" err="1">
                <a:solidFill>
                  <a:srgbClr val="292929"/>
                </a:solidFill>
                <a:latin typeface="Montserrat"/>
              </a:rPr>
              <a:t>hỏi</a:t>
            </a:r>
            <a:r>
              <a:rPr lang="en-US" sz="3199" dirty="0">
                <a:solidFill>
                  <a:srgbClr val="292929"/>
                </a:solidFill>
                <a:latin typeface="Montserrat"/>
              </a:rPr>
              <a:t> </a:t>
            </a:r>
            <a:r>
              <a:rPr lang="en-US" sz="3199" dirty="0" err="1">
                <a:solidFill>
                  <a:srgbClr val="292929"/>
                </a:solidFill>
                <a:latin typeface="Montserrat"/>
              </a:rPr>
              <a:t>và</a:t>
            </a:r>
            <a:r>
              <a:rPr lang="en-US" sz="3199" dirty="0">
                <a:solidFill>
                  <a:srgbClr val="292929"/>
                </a:solidFill>
                <a:latin typeface="Montserrat"/>
              </a:rPr>
              <a:t> </a:t>
            </a:r>
            <a:r>
              <a:rPr lang="en-US" sz="3199" dirty="0" err="1">
                <a:solidFill>
                  <a:srgbClr val="292929"/>
                </a:solidFill>
                <a:latin typeface="Montserrat"/>
              </a:rPr>
              <a:t>tìm</a:t>
            </a:r>
            <a:r>
              <a:rPr lang="en-US" sz="3199" dirty="0">
                <a:solidFill>
                  <a:srgbClr val="292929"/>
                </a:solidFill>
                <a:latin typeface="Montserrat"/>
              </a:rPr>
              <a:t> </a:t>
            </a:r>
            <a:r>
              <a:rPr lang="en-US" sz="3199" dirty="0" err="1">
                <a:solidFill>
                  <a:srgbClr val="292929"/>
                </a:solidFill>
                <a:latin typeface="Montserrat"/>
              </a:rPr>
              <a:t>hiểu</a:t>
            </a:r>
            <a:r>
              <a:rPr lang="en-US" sz="3199" dirty="0">
                <a:solidFill>
                  <a:srgbClr val="292929"/>
                </a:solidFill>
                <a:latin typeface="Montserrat"/>
              </a:rPr>
              <a:t> </a:t>
            </a:r>
            <a:r>
              <a:rPr lang="en-US" sz="3199" dirty="0" err="1">
                <a:solidFill>
                  <a:srgbClr val="292929"/>
                </a:solidFill>
                <a:latin typeface="Montserrat"/>
              </a:rPr>
              <a:t>những</a:t>
            </a:r>
            <a:r>
              <a:rPr lang="en-US" sz="3199" dirty="0">
                <a:solidFill>
                  <a:srgbClr val="292929"/>
                </a:solidFill>
                <a:latin typeface="Montserrat"/>
              </a:rPr>
              <a:t> </a:t>
            </a:r>
            <a:r>
              <a:rPr lang="en-US" sz="3199" dirty="0" err="1">
                <a:solidFill>
                  <a:srgbClr val="292929"/>
                </a:solidFill>
                <a:latin typeface="Montserrat"/>
              </a:rPr>
              <a:t>cái</a:t>
            </a:r>
            <a:r>
              <a:rPr lang="en-US" sz="3199" dirty="0">
                <a:solidFill>
                  <a:srgbClr val="292929"/>
                </a:solidFill>
                <a:latin typeface="Montserrat"/>
              </a:rPr>
              <a:t> </a:t>
            </a:r>
            <a:r>
              <a:rPr lang="en-US" sz="3199" dirty="0" err="1">
                <a:solidFill>
                  <a:srgbClr val="292929"/>
                </a:solidFill>
                <a:latin typeface="Montserrat"/>
              </a:rPr>
              <a:t>mới</a:t>
            </a:r>
            <a:r>
              <a:rPr lang="en-US" sz="3199" dirty="0">
                <a:solidFill>
                  <a:srgbClr val="292929"/>
                </a:solidFill>
                <a:latin typeface="Montserrat"/>
              </a:rPr>
              <a:t> </a:t>
            </a:r>
          </a:p>
        </p:txBody>
      </p:sp>
      <p:sp>
        <p:nvSpPr>
          <p:cNvPr id="12" name="TextBox 4">
            <a:extLst>
              <a:ext uri="{FF2B5EF4-FFF2-40B4-BE49-F238E27FC236}">
                <a16:creationId xmlns:a16="http://schemas.microsoft.com/office/drawing/2014/main" id="{EC9CC9BF-76BA-EF48-B3B8-10CA93AEC6AE}"/>
              </a:ext>
            </a:extLst>
          </p:cNvPr>
          <p:cNvSpPr txBox="1"/>
          <p:nvPr/>
        </p:nvSpPr>
        <p:spPr>
          <a:xfrm>
            <a:off x="16306799" y="9099240"/>
            <a:ext cx="838200" cy="289543"/>
          </a:xfrm>
          <a:prstGeom prst="rect">
            <a:avLst/>
          </a:prstGeom>
        </p:spPr>
        <p:txBody>
          <a:bodyPr lIns="0" tIns="0" rIns="0" bIns="0" rtlCol="0" anchor="t">
            <a:spAutoFit/>
          </a:bodyPr>
          <a:lstStyle/>
          <a:p>
            <a:pPr algn="r">
              <a:lnSpc>
                <a:spcPts val="2184"/>
              </a:lnSpc>
            </a:pPr>
            <a:r>
              <a:rPr lang="en-US" sz="2400" dirty="0">
                <a:latin typeface="Montserrat Extra-Bold"/>
              </a:rPr>
              <a:t>05</a:t>
            </a:r>
          </a:p>
        </p:txBody>
      </p:sp>
      <p:pic>
        <p:nvPicPr>
          <p:cNvPr id="10" name="Picture 6">
            <a:extLst>
              <a:ext uri="{FF2B5EF4-FFF2-40B4-BE49-F238E27FC236}">
                <a16:creationId xmlns:a16="http://schemas.microsoft.com/office/drawing/2014/main" id="{27C7976F-3792-668D-9629-EC559F534DB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57764" y="2443797"/>
            <a:ext cx="595950" cy="5959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2"/>
          <p:cNvSpPr txBox="1"/>
          <p:nvPr/>
        </p:nvSpPr>
        <p:spPr>
          <a:xfrm>
            <a:off x="1244735" y="1217280"/>
            <a:ext cx="13629505" cy="832377"/>
          </a:xfrm>
          <a:prstGeom prst="rect">
            <a:avLst/>
          </a:prstGeom>
        </p:spPr>
        <p:txBody>
          <a:bodyPr lIns="0" tIns="0" rIns="0" bIns="0" rtlCol="0" anchor="t">
            <a:spAutoFit/>
          </a:bodyPr>
          <a:lstStyle/>
          <a:p>
            <a:pPr>
              <a:lnSpc>
                <a:spcPts val="6351"/>
              </a:lnSpc>
            </a:pPr>
            <a:r>
              <a:rPr lang="en-US" sz="5773" b="1" dirty="0" err="1">
                <a:latin typeface="Arial" panose="020B0604020202020204" pitchFamily="34" charset="0"/>
                <a:cs typeface="Arial" panose="020B0604020202020204" pitchFamily="34" charset="0"/>
              </a:rPr>
              <a:t>Mục</a:t>
            </a:r>
            <a:r>
              <a:rPr lang="en-US" sz="5773" b="1" dirty="0">
                <a:latin typeface="Arial" panose="020B0604020202020204" pitchFamily="34" charset="0"/>
                <a:cs typeface="Arial" panose="020B0604020202020204" pitchFamily="34" charset="0"/>
              </a:rPr>
              <a:t> </a:t>
            </a:r>
            <a:r>
              <a:rPr lang="en-US" sz="5773" b="1" dirty="0" err="1">
                <a:latin typeface="Arial" panose="020B0604020202020204" pitchFamily="34" charset="0"/>
                <a:cs typeface="Arial" panose="020B0604020202020204" pitchFamily="34" charset="0"/>
              </a:rPr>
              <a:t>tiêu</a:t>
            </a:r>
            <a:r>
              <a:rPr lang="en-US" sz="5773" b="1" dirty="0">
                <a:latin typeface="Arial" panose="020B0604020202020204" pitchFamily="34" charset="0"/>
                <a:cs typeface="Arial" panose="020B0604020202020204" pitchFamily="34" charset="0"/>
              </a:rPr>
              <a:t> </a:t>
            </a:r>
            <a:r>
              <a:rPr lang="en-US" sz="5773" b="1" dirty="0" err="1">
                <a:latin typeface="Arial" panose="020B0604020202020204" pitchFamily="34" charset="0"/>
                <a:cs typeface="Arial" panose="020B0604020202020204" pitchFamily="34" charset="0"/>
              </a:rPr>
              <a:t>và</a:t>
            </a:r>
            <a:r>
              <a:rPr lang="en-US" sz="5773" b="1" dirty="0">
                <a:latin typeface="Arial" panose="020B0604020202020204" pitchFamily="34" charset="0"/>
                <a:cs typeface="Arial" panose="020B0604020202020204" pitchFamily="34" charset="0"/>
              </a:rPr>
              <a:t> </a:t>
            </a:r>
            <a:r>
              <a:rPr lang="en-US" sz="5773" b="1" dirty="0" err="1">
                <a:latin typeface="Arial" panose="020B0604020202020204" pitchFamily="34" charset="0"/>
                <a:cs typeface="Arial" panose="020B0604020202020204" pitchFamily="34" charset="0"/>
              </a:rPr>
              <a:t>nhiệm</a:t>
            </a:r>
            <a:r>
              <a:rPr lang="en-US" sz="5773" b="1" dirty="0">
                <a:latin typeface="Arial" panose="020B0604020202020204" pitchFamily="34" charset="0"/>
                <a:cs typeface="Arial" panose="020B0604020202020204" pitchFamily="34" charset="0"/>
              </a:rPr>
              <a:t> </a:t>
            </a:r>
            <a:r>
              <a:rPr lang="en-US" sz="5773" b="1" dirty="0" err="1">
                <a:latin typeface="Arial" panose="020B0604020202020204" pitchFamily="34" charset="0"/>
                <a:cs typeface="Arial" panose="020B0604020202020204" pitchFamily="34" charset="0"/>
              </a:rPr>
              <a:t>vụ</a:t>
            </a:r>
            <a:r>
              <a:rPr lang="en-US" sz="5773" b="1" dirty="0">
                <a:latin typeface="Arial" panose="020B0604020202020204" pitchFamily="34" charset="0"/>
                <a:cs typeface="Arial" panose="020B0604020202020204" pitchFamily="34" charset="0"/>
              </a:rPr>
              <a:t> </a:t>
            </a:r>
            <a:r>
              <a:rPr lang="en-US" sz="5773" b="1" dirty="0" err="1">
                <a:latin typeface="Arial" panose="020B0604020202020204" pitchFamily="34" charset="0"/>
                <a:cs typeface="Arial" panose="020B0604020202020204" pitchFamily="34" charset="0"/>
              </a:rPr>
              <a:t>nghiên</a:t>
            </a:r>
            <a:r>
              <a:rPr lang="en-US" sz="5773" b="1" dirty="0">
                <a:latin typeface="Arial" panose="020B0604020202020204" pitchFamily="34" charset="0"/>
                <a:cs typeface="Arial" panose="020B0604020202020204" pitchFamily="34" charset="0"/>
              </a:rPr>
              <a:t> </a:t>
            </a:r>
            <a:r>
              <a:rPr lang="en-US" sz="5773" b="1" dirty="0" err="1">
                <a:latin typeface="Arial" panose="020B0604020202020204" pitchFamily="34" charset="0"/>
                <a:cs typeface="Arial" panose="020B0604020202020204" pitchFamily="34" charset="0"/>
              </a:rPr>
              <a:t>cứu</a:t>
            </a:r>
            <a:endParaRPr lang="en-US" sz="5773" b="1" dirty="0">
              <a:latin typeface="Arial" panose="020B0604020202020204" pitchFamily="34" charset="0"/>
              <a:cs typeface="Arial" panose="020B0604020202020204" pitchFamily="34" charset="0"/>
            </a:endParaRPr>
          </a:p>
        </p:txBody>
      </p:sp>
      <p:sp>
        <p:nvSpPr>
          <p:cNvPr id="10" name="TextBox 4">
            <a:extLst>
              <a:ext uri="{FF2B5EF4-FFF2-40B4-BE49-F238E27FC236}">
                <a16:creationId xmlns:a16="http://schemas.microsoft.com/office/drawing/2014/main" id="{88B51CFE-FE43-1AA1-18A2-C3D5F1A3534A}"/>
              </a:ext>
            </a:extLst>
          </p:cNvPr>
          <p:cNvSpPr txBox="1"/>
          <p:nvPr/>
        </p:nvSpPr>
        <p:spPr>
          <a:xfrm>
            <a:off x="14859000" y="9099240"/>
            <a:ext cx="838200" cy="289543"/>
          </a:xfrm>
          <a:prstGeom prst="rect">
            <a:avLst/>
          </a:prstGeom>
        </p:spPr>
        <p:txBody>
          <a:bodyPr lIns="0" tIns="0" rIns="0" bIns="0" rtlCol="0" anchor="t">
            <a:spAutoFit/>
          </a:bodyPr>
          <a:lstStyle/>
          <a:p>
            <a:pPr algn="r">
              <a:lnSpc>
                <a:spcPts val="2184"/>
              </a:lnSpc>
            </a:pPr>
            <a:r>
              <a:rPr lang="en-US" sz="2400" dirty="0">
                <a:latin typeface="Montserrat Extra-Bold"/>
              </a:rPr>
              <a:t>06</a:t>
            </a:r>
          </a:p>
        </p:txBody>
      </p:sp>
      <p:sp>
        <p:nvSpPr>
          <p:cNvPr id="3" name="Title 2">
            <a:extLst>
              <a:ext uri="{FF2B5EF4-FFF2-40B4-BE49-F238E27FC236}">
                <a16:creationId xmlns:a16="http://schemas.microsoft.com/office/drawing/2014/main" id="{2601A6F5-0461-F86D-B147-94FA1DF48686}"/>
              </a:ext>
            </a:extLst>
          </p:cNvPr>
          <p:cNvSpPr>
            <a:spLocks noGrp="1"/>
          </p:cNvSpPr>
          <p:nvPr>
            <p:ph type="title"/>
          </p:nvPr>
        </p:nvSpPr>
        <p:spPr>
          <a:xfrm>
            <a:off x="1214255" y="2787239"/>
            <a:ext cx="14482945" cy="4433888"/>
          </a:xfrm>
        </p:spPr>
        <p:txBody>
          <a:bodyPr>
            <a:noAutofit/>
          </a:bodyPr>
          <a:lstStyle/>
          <a:p>
            <a:pPr marL="457200" indent="-457200">
              <a:buFont typeface="Arial" panose="020B0604020202020204" pitchFamily="34" charset="0"/>
              <a:buChar char="•"/>
            </a:pPr>
            <a:r>
              <a:rPr lang="vi-VN" sz="3600" dirty="0">
                <a:solidFill>
                  <a:schemeClr val="tx1"/>
                </a:solidFill>
                <a:latin typeface="Times New Roman" panose="02020603050405020304" pitchFamily="18" charset="0"/>
                <a:cs typeface="Times New Roman" panose="02020603050405020304" pitchFamily="18" charset="0"/>
              </a:rPr>
              <a:t>Xây dựng phần mềm phát hiện màu và vật thể dựa trên dữ liệu từ camera giám sát sử dung thư viện OpenCV trên hệ điều hành mã nguồn mở</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để</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điều</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khiển</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xe</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cơ</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bản</a:t>
            </a:r>
            <a:r>
              <a:rPr lang="en-US" sz="3600" dirty="0">
                <a:solidFill>
                  <a:schemeClr val="tx1"/>
                </a:solidFill>
                <a:latin typeface="Times New Roman" panose="02020603050405020304" pitchFamily="18" charset="0"/>
                <a:cs typeface="Times New Roman" panose="02020603050405020304" pitchFamily="18" charset="0"/>
              </a:rPr>
              <a:t>.</a:t>
            </a:r>
            <a:br>
              <a:rPr lang="en-US" sz="3600" dirty="0">
                <a:solidFill>
                  <a:schemeClr val="tx1"/>
                </a:solidFill>
                <a:latin typeface="Times New Roman" panose="02020603050405020304" pitchFamily="18" charset="0"/>
                <a:cs typeface="Times New Roman" panose="02020603050405020304" pitchFamily="18" charset="0"/>
              </a:rPr>
            </a:br>
            <a:br>
              <a:rPr lang="en-US" sz="3600" dirty="0">
                <a:solidFill>
                  <a:schemeClr val="tx1"/>
                </a:solidFill>
                <a:latin typeface="Times New Roman" panose="02020603050405020304" pitchFamily="18" charset="0"/>
                <a:cs typeface="Times New Roman" panose="02020603050405020304" pitchFamily="18" charset="0"/>
              </a:rPr>
            </a:br>
            <a:r>
              <a:rPr lang="vi-VN" sz="3600" dirty="0">
                <a:solidFill>
                  <a:schemeClr val="tx1"/>
                </a:solidFill>
                <a:latin typeface="Times New Roman" panose="02020603050405020304" pitchFamily="18" charset="0"/>
                <a:cs typeface="Times New Roman" panose="02020603050405020304" pitchFamily="18" charset="0"/>
              </a:rPr>
              <a:t>Bao gồm các nội dung sau:</a:t>
            </a:r>
            <a:br>
              <a:rPr lang="en-US" sz="3600" dirty="0">
                <a:solidFill>
                  <a:schemeClr val="tx1"/>
                </a:solidFill>
                <a:latin typeface="Times New Roman" panose="02020603050405020304" pitchFamily="18" charset="0"/>
                <a:cs typeface="Times New Roman" panose="02020603050405020304" pitchFamily="18" charset="0"/>
              </a:rPr>
            </a:b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Cài</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đặt</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cấu</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hình</a:t>
            </a:r>
            <a:r>
              <a:rPr lang="en-US" sz="3600" dirty="0">
                <a:solidFill>
                  <a:schemeClr val="tx1"/>
                </a:solidFill>
                <a:latin typeface="Times New Roman" panose="02020603050405020304" pitchFamily="18" charset="0"/>
                <a:cs typeface="Times New Roman" panose="02020603050405020304" pitchFamily="18" charset="0"/>
              </a:rPr>
              <a:t> OpenCV </a:t>
            </a:r>
            <a:r>
              <a:rPr lang="en-US" sz="3600" dirty="0" err="1">
                <a:solidFill>
                  <a:schemeClr val="tx1"/>
                </a:solidFill>
                <a:latin typeface="Times New Roman" panose="02020603050405020304" pitchFamily="18" charset="0"/>
                <a:cs typeface="Times New Roman" panose="02020603050405020304" pitchFamily="18" charset="0"/>
              </a:rPr>
              <a:t>trên</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hệ</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điều</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hành</a:t>
            </a:r>
            <a:r>
              <a:rPr lang="en-US" sz="3600" dirty="0">
                <a:solidFill>
                  <a:schemeClr val="tx1"/>
                </a:solidFill>
                <a:latin typeface="Times New Roman" panose="02020603050405020304" pitchFamily="18" charset="0"/>
                <a:cs typeface="Times New Roman" panose="02020603050405020304" pitchFamily="18" charset="0"/>
              </a:rPr>
              <a:t> Linux.</a:t>
            </a:r>
            <a:br>
              <a:rPr lang="en-US" sz="3600" dirty="0">
                <a:solidFill>
                  <a:schemeClr val="tx1"/>
                </a:solidFill>
                <a:latin typeface="Times New Roman" panose="02020603050405020304" pitchFamily="18" charset="0"/>
                <a:cs typeface="Times New Roman" panose="02020603050405020304" pitchFamily="18" charset="0"/>
              </a:rPr>
            </a:b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Xây</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dựng</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phần</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mềm</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phát</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hiện</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màu</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và</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vật</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thể</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dựa</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trên</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dữ</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liệu</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từ</a:t>
            </a:r>
            <a:r>
              <a:rPr lang="en-US" sz="3600" dirty="0">
                <a:solidFill>
                  <a:schemeClr val="tx1"/>
                </a:solidFill>
                <a:latin typeface="Times New Roman" panose="02020603050405020304" pitchFamily="18" charset="0"/>
                <a:cs typeface="Times New Roman" panose="02020603050405020304" pitchFamily="18" charset="0"/>
              </a:rPr>
              <a:t> camera </a:t>
            </a:r>
            <a:r>
              <a:rPr lang="en-US" sz="3600" dirty="0" err="1">
                <a:solidFill>
                  <a:schemeClr val="tx1"/>
                </a:solidFill>
                <a:latin typeface="Times New Roman" panose="02020603050405020304" pitchFamily="18" charset="0"/>
                <a:cs typeface="Times New Roman" panose="02020603050405020304" pitchFamily="18" charset="0"/>
              </a:rPr>
              <a:t>giám</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sát</a:t>
            </a:r>
            <a:r>
              <a:rPr lang="en-US" sz="3600" dirty="0">
                <a:solidFill>
                  <a:schemeClr val="tx1"/>
                </a:solidFill>
                <a:latin typeface="Times New Roman" panose="02020603050405020304" pitchFamily="18" charset="0"/>
                <a:cs typeface="Times New Roman" panose="02020603050405020304" pitchFamily="18" charset="0"/>
              </a:rPr>
              <a:t>.</a:t>
            </a:r>
            <a:br>
              <a:rPr lang="en-US" sz="3600" dirty="0">
                <a:solidFill>
                  <a:schemeClr val="tx1"/>
                </a:solidFill>
                <a:latin typeface="Times New Roman" panose="02020603050405020304" pitchFamily="18" charset="0"/>
                <a:cs typeface="Times New Roman" panose="02020603050405020304" pitchFamily="18" charset="0"/>
              </a:rPr>
            </a:b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Đánh</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giá</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tính</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ứng</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dụng</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thực</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tiễn</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của</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đề</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tài</a:t>
            </a:r>
            <a:r>
              <a:rPr lang="en-US" sz="3600" dirty="0">
                <a:solidFill>
                  <a:schemeClr val="tx1"/>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2"/>
          <p:cNvSpPr txBox="1"/>
          <p:nvPr/>
        </p:nvSpPr>
        <p:spPr>
          <a:xfrm>
            <a:off x="762000" y="277733"/>
            <a:ext cx="15468600" cy="1017523"/>
          </a:xfrm>
          <a:prstGeom prst="rect">
            <a:avLst/>
          </a:prstGeom>
        </p:spPr>
        <p:txBody>
          <a:bodyPr wrap="square" lIns="0" tIns="0" rIns="0" bIns="0" rtlCol="0" anchor="t">
            <a:spAutoFit/>
          </a:bodyPr>
          <a:lstStyle/>
          <a:p>
            <a:pPr>
              <a:lnSpc>
                <a:spcPts val="8799"/>
              </a:lnSpc>
            </a:pPr>
            <a:r>
              <a:rPr lang="en-US" sz="5400" dirty="0" err="1">
                <a:latin typeface="Montserrat Extra-Bold"/>
              </a:rPr>
              <a:t>Đối</a:t>
            </a:r>
            <a:r>
              <a:rPr lang="en-US" sz="5400" dirty="0">
                <a:latin typeface="Montserrat Extra-Bold"/>
              </a:rPr>
              <a:t> </a:t>
            </a:r>
            <a:r>
              <a:rPr lang="en-US" sz="5400" dirty="0" err="1">
                <a:latin typeface="Montserrat Extra-Bold"/>
              </a:rPr>
              <a:t>tượng</a:t>
            </a:r>
            <a:r>
              <a:rPr lang="en-US" sz="5400" dirty="0">
                <a:latin typeface="Montserrat Extra-Bold"/>
              </a:rPr>
              <a:t> </a:t>
            </a:r>
            <a:r>
              <a:rPr lang="en-US" sz="5400" dirty="0" err="1">
                <a:latin typeface="Montserrat Extra-Bold"/>
              </a:rPr>
              <a:t>và</a:t>
            </a:r>
            <a:r>
              <a:rPr lang="en-US" sz="5400" dirty="0">
                <a:latin typeface="Montserrat Extra-Bold"/>
              </a:rPr>
              <a:t> </a:t>
            </a:r>
            <a:r>
              <a:rPr lang="en-US" sz="5400" dirty="0" err="1">
                <a:latin typeface="Montserrat Extra-Bold"/>
              </a:rPr>
              <a:t>phạm</a:t>
            </a:r>
            <a:r>
              <a:rPr lang="en-US" sz="5400" dirty="0">
                <a:latin typeface="Montserrat Extra-Bold"/>
              </a:rPr>
              <a:t> vi </a:t>
            </a:r>
            <a:r>
              <a:rPr lang="en-US" sz="5400" dirty="0" err="1">
                <a:latin typeface="Montserrat Extra-Bold"/>
              </a:rPr>
              <a:t>nghiên</a:t>
            </a:r>
            <a:r>
              <a:rPr lang="en-US" sz="5400" dirty="0">
                <a:latin typeface="Montserrat Extra-Bold"/>
              </a:rPr>
              <a:t> </a:t>
            </a:r>
            <a:r>
              <a:rPr lang="en-US" sz="5400" dirty="0" err="1">
                <a:latin typeface="Montserrat Extra-Bold"/>
              </a:rPr>
              <a:t>cứu</a:t>
            </a:r>
            <a:endParaRPr lang="en-US" sz="5400" dirty="0">
              <a:latin typeface="Montserrat Extra-Bold"/>
            </a:endParaRPr>
          </a:p>
        </p:txBody>
      </p:sp>
      <p:sp>
        <p:nvSpPr>
          <p:cNvPr id="7" name="TextBox 7"/>
          <p:cNvSpPr txBox="1"/>
          <p:nvPr/>
        </p:nvSpPr>
        <p:spPr>
          <a:xfrm>
            <a:off x="15392400" y="9099240"/>
            <a:ext cx="838200" cy="289543"/>
          </a:xfrm>
          <a:prstGeom prst="rect">
            <a:avLst/>
          </a:prstGeom>
        </p:spPr>
        <p:txBody>
          <a:bodyPr lIns="0" tIns="0" rIns="0" bIns="0" rtlCol="0" anchor="t">
            <a:spAutoFit/>
          </a:bodyPr>
          <a:lstStyle/>
          <a:p>
            <a:pPr algn="r">
              <a:lnSpc>
                <a:spcPts val="2184"/>
              </a:lnSpc>
            </a:pPr>
            <a:r>
              <a:rPr lang="en-US" sz="2400" dirty="0">
                <a:solidFill>
                  <a:srgbClr val="FFFFFF"/>
                </a:solidFill>
                <a:latin typeface="Montserrat Extra-Bold"/>
              </a:rPr>
              <a:t>07</a:t>
            </a:r>
          </a:p>
        </p:txBody>
      </p:sp>
      <p:sp>
        <p:nvSpPr>
          <p:cNvPr id="3" name="Title 2">
            <a:extLst>
              <a:ext uri="{FF2B5EF4-FFF2-40B4-BE49-F238E27FC236}">
                <a16:creationId xmlns:a16="http://schemas.microsoft.com/office/drawing/2014/main" id="{F874A15B-9198-3EF2-5925-8DA4AEBBAF17}"/>
              </a:ext>
            </a:extLst>
          </p:cNvPr>
          <p:cNvSpPr>
            <a:spLocks noGrp="1"/>
          </p:cNvSpPr>
          <p:nvPr>
            <p:ph type="title"/>
          </p:nvPr>
        </p:nvSpPr>
        <p:spPr>
          <a:xfrm>
            <a:off x="1295400" y="2999399"/>
            <a:ext cx="8915400" cy="4724400"/>
          </a:xfrm>
        </p:spPr>
        <p:txBody>
          <a:bodyPr>
            <a:normAutofit fontScale="90000"/>
          </a:bodyPr>
          <a:lstStyle/>
          <a:p>
            <a:br>
              <a:rPr lang="vi-VN" sz="3600" dirty="0">
                <a:solidFill>
                  <a:schemeClr val="tx1"/>
                </a:solidFill>
              </a:rPr>
            </a:br>
            <a:r>
              <a:rPr lang="en-US" sz="4400" dirty="0">
                <a:solidFill>
                  <a:schemeClr val="tx1"/>
                </a:solidFill>
              </a:rPr>
              <a:t>Open CV</a:t>
            </a:r>
            <a:br>
              <a:rPr lang="en-US" sz="4400" dirty="0">
                <a:solidFill>
                  <a:schemeClr val="tx1"/>
                </a:solidFill>
              </a:rPr>
            </a:br>
            <a:br>
              <a:rPr lang="en-US" sz="4400" dirty="0">
                <a:solidFill>
                  <a:schemeClr val="tx1"/>
                </a:solidFill>
              </a:rPr>
            </a:br>
            <a:r>
              <a:rPr lang="vi-VN" sz="4400" dirty="0">
                <a:solidFill>
                  <a:schemeClr val="tx1"/>
                </a:solidFill>
              </a:rPr>
              <a:t>Rasberry </a:t>
            </a:r>
            <a:r>
              <a:rPr lang="en-US" sz="4400" dirty="0">
                <a:solidFill>
                  <a:schemeClr val="tx1"/>
                </a:solidFill>
              </a:rPr>
              <a:t>Pi </a:t>
            </a:r>
            <a:r>
              <a:rPr lang="vi-VN" sz="4400" dirty="0">
                <a:solidFill>
                  <a:schemeClr val="tx1"/>
                </a:solidFill>
              </a:rPr>
              <a:t>3</a:t>
            </a:r>
            <a:br>
              <a:rPr lang="en-US" sz="4400" dirty="0">
                <a:solidFill>
                  <a:schemeClr val="tx1"/>
                </a:solidFill>
              </a:rPr>
            </a:br>
            <a:br>
              <a:rPr lang="en-US" sz="4400" dirty="0">
                <a:solidFill>
                  <a:schemeClr val="tx1"/>
                </a:solidFill>
              </a:rPr>
            </a:br>
            <a:r>
              <a:rPr lang="en-US" sz="4400" dirty="0">
                <a:solidFill>
                  <a:schemeClr val="tx1"/>
                </a:solidFill>
              </a:rPr>
              <a:t>Module L298 </a:t>
            </a:r>
            <a:r>
              <a:rPr lang="en-US" sz="4400" dirty="0" err="1">
                <a:solidFill>
                  <a:schemeClr val="tx1"/>
                </a:solidFill>
              </a:rPr>
              <a:t>để</a:t>
            </a:r>
            <a:r>
              <a:rPr lang="en-US" sz="4400" dirty="0">
                <a:solidFill>
                  <a:schemeClr val="tx1"/>
                </a:solidFill>
              </a:rPr>
              <a:t> </a:t>
            </a:r>
            <a:r>
              <a:rPr lang="en-US" sz="4400" dirty="0" err="1">
                <a:solidFill>
                  <a:schemeClr val="tx1"/>
                </a:solidFill>
              </a:rPr>
              <a:t>điều</a:t>
            </a:r>
            <a:r>
              <a:rPr lang="en-US" sz="4400" dirty="0">
                <a:solidFill>
                  <a:schemeClr val="tx1"/>
                </a:solidFill>
              </a:rPr>
              <a:t> </a:t>
            </a:r>
            <a:r>
              <a:rPr lang="en-US" sz="4400" dirty="0" err="1">
                <a:solidFill>
                  <a:schemeClr val="tx1"/>
                </a:solidFill>
              </a:rPr>
              <a:t>khiển</a:t>
            </a:r>
            <a:r>
              <a:rPr lang="en-US" sz="4400" dirty="0">
                <a:solidFill>
                  <a:schemeClr val="tx1"/>
                </a:solidFill>
              </a:rPr>
              <a:t> </a:t>
            </a:r>
            <a:r>
              <a:rPr lang="en-US" sz="4400" dirty="0" err="1">
                <a:solidFill>
                  <a:schemeClr val="tx1"/>
                </a:solidFill>
              </a:rPr>
              <a:t>động</a:t>
            </a:r>
            <a:r>
              <a:rPr lang="en-US" sz="4400" dirty="0">
                <a:solidFill>
                  <a:schemeClr val="tx1"/>
                </a:solidFill>
              </a:rPr>
              <a:t> </a:t>
            </a:r>
            <a:r>
              <a:rPr lang="en-US" sz="4400" dirty="0" err="1">
                <a:solidFill>
                  <a:schemeClr val="tx1"/>
                </a:solidFill>
              </a:rPr>
              <a:t>cơ</a:t>
            </a:r>
            <a:r>
              <a:rPr lang="en-US" sz="4400" dirty="0">
                <a:solidFill>
                  <a:schemeClr val="tx1"/>
                </a:solidFill>
              </a:rPr>
              <a:t> DC </a:t>
            </a:r>
            <a:br>
              <a:rPr lang="en-US" sz="4400" dirty="0">
                <a:solidFill>
                  <a:schemeClr val="tx1"/>
                </a:solidFill>
              </a:rPr>
            </a:br>
            <a:br>
              <a:rPr lang="en-US" sz="3600" dirty="0">
                <a:solidFill>
                  <a:schemeClr val="bg1"/>
                </a:solidFill>
              </a:rPr>
            </a:br>
            <a:br>
              <a:rPr lang="en-US" sz="3600" dirty="0">
                <a:solidFill>
                  <a:schemeClr val="bg1"/>
                </a:solidFill>
              </a:rPr>
            </a:br>
            <a:endParaRPr lang="en-US" sz="3600" dirty="0">
              <a:solidFill>
                <a:schemeClr val="bg1"/>
              </a:solidFill>
            </a:endParaRPr>
          </a:p>
        </p:txBody>
      </p:sp>
      <p:pic>
        <p:nvPicPr>
          <p:cNvPr id="5" name="Picture 4">
            <a:extLst>
              <a:ext uri="{FF2B5EF4-FFF2-40B4-BE49-F238E27FC236}">
                <a16:creationId xmlns:a16="http://schemas.microsoft.com/office/drawing/2014/main" id="{7FE464AE-C197-E6D8-F304-2BC215054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8987" y="2074152"/>
            <a:ext cx="2381813" cy="2647641"/>
          </a:xfrm>
          <a:prstGeom prst="rect">
            <a:avLst/>
          </a:prstGeom>
        </p:spPr>
      </p:pic>
      <p:pic>
        <p:nvPicPr>
          <p:cNvPr id="8" name="Picture 7">
            <a:extLst>
              <a:ext uri="{FF2B5EF4-FFF2-40B4-BE49-F238E27FC236}">
                <a16:creationId xmlns:a16="http://schemas.microsoft.com/office/drawing/2014/main" id="{B35F7ED2-B0CF-ADCA-1227-21C8DB365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9387" y="4760489"/>
            <a:ext cx="5963213" cy="375071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97665" y="266700"/>
            <a:ext cx="6140925" cy="990656"/>
          </a:xfrm>
          <a:prstGeom prst="rect">
            <a:avLst/>
          </a:prstGeom>
        </p:spPr>
        <p:txBody>
          <a:bodyPr wrap="square" lIns="0" tIns="0" rIns="0" bIns="0" rtlCol="0" anchor="t">
            <a:spAutoFit/>
          </a:bodyPr>
          <a:lstStyle/>
          <a:p>
            <a:pPr>
              <a:lnSpc>
                <a:spcPts val="8799"/>
              </a:lnSpc>
            </a:pP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thuật</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toán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sử</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dụng</a:t>
            </a:r>
            <a:r>
              <a:rPr lang="en-US" sz="4800" dirty="0">
                <a:latin typeface="Times New Roman" panose="02020603050405020304" pitchFamily="18" charset="0"/>
                <a:cs typeface="Times New Roman" panose="02020603050405020304" pitchFamily="18" charset="0"/>
              </a:rPr>
              <a:t>:</a:t>
            </a:r>
          </a:p>
        </p:txBody>
      </p:sp>
      <p:sp>
        <p:nvSpPr>
          <p:cNvPr id="3" name="TextBox 3"/>
          <p:cNvSpPr txBox="1"/>
          <p:nvPr/>
        </p:nvSpPr>
        <p:spPr>
          <a:xfrm>
            <a:off x="1905000" y="1606597"/>
            <a:ext cx="4572000" cy="534185"/>
          </a:xfrm>
          <a:prstGeom prst="rect">
            <a:avLst/>
          </a:prstGeom>
        </p:spPr>
        <p:txBody>
          <a:bodyPr wrap="square" lIns="0" tIns="0" rIns="0" bIns="0" rtlCol="0" anchor="t">
            <a:spAutoFit/>
          </a:bodyPr>
          <a:lstStyle/>
          <a:p>
            <a:pPr>
              <a:lnSpc>
                <a:spcPts val="4479"/>
              </a:lnSpc>
              <a:spcBef>
                <a:spcPct val="0"/>
              </a:spcBef>
            </a:pPr>
            <a:r>
              <a:rPr lang="en-US" sz="3199" dirty="0">
                <a:solidFill>
                  <a:srgbClr val="292929"/>
                </a:solidFill>
                <a:latin typeface="Montserrat"/>
              </a:rPr>
              <a:t> </a:t>
            </a:r>
            <a:r>
              <a:rPr lang="vi-VN" sz="3199" dirty="0">
                <a:solidFill>
                  <a:srgbClr val="292929"/>
                </a:solidFill>
                <a:latin typeface="Montserrat"/>
              </a:rPr>
              <a:t>Color_detector</a:t>
            </a:r>
            <a:endParaRPr lang="en-US" sz="3199" dirty="0">
              <a:solidFill>
                <a:srgbClr val="292929"/>
              </a:solidFill>
              <a:latin typeface="Montserrat"/>
            </a:endParaRP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599873"/>
            <a:ext cx="595950" cy="595950"/>
          </a:xfrm>
          <a:prstGeom prst="rect">
            <a:avLst/>
          </a:prstGeom>
        </p:spPr>
      </p:pic>
      <p:sp>
        <p:nvSpPr>
          <p:cNvPr id="16" name="TextBox 16"/>
          <p:cNvSpPr txBox="1"/>
          <p:nvPr/>
        </p:nvSpPr>
        <p:spPr>
          <a:xfrm>
            <a:off x="15880080" y="9244981"/>
            <a:ext cx="838200" cy="289543"/>
          </a:xfrm>
          <a:prstGeom prst="rect">
            <a:avLst/>
          </a:prstGeom>
        </p:spPr>
        <p:txBody>
          <a:bodyPr lIns="0" tIns="0" rIns="0" bIns="0" rtlCol="0" anchor="t">
            <a:spAutoFit/>
          </a:bodyPr>
          <a:lstStyle/>
          <a:p>
            <a:pPr algn="r">
              <a:lnSpc>
                <a:spcPts val="2184"/>
              </a:lnSpc>
            </a:pPr>
            <a:r>
              <a:rPr lang="en-US" sz="2400" dirty="0">
                <a:solidFill>
                  <a:srgbClr val="292929"/>
                </a:solidFill>
                <a:latin typeface="Montserrat Extra-Bold"/>
              </a:rPr>
              <a:t>08</a:t>
            </a:r>
          </a:p>
        </p:txBody>
      </p:sp>
      <p:pic>
        <p:nvPicPr>
          <p:cNvPr id="7" name="Picture 6">
            <a:extLst>
              <a:ext uri="{FF2B5EF4-FFF2-40B4-BE49-F238E27FC236}">
                <a16:creationId xmlns:a16="http://schemas.microsoft.com/office/drawing/2014/main" id="{5FE2B480-CCFE-E519-4EE7-FB7A88EAC5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0" y="266700"/>
            <a:ext cx="4038600" cy="9123053"/>
          </a:xfrm>
          <a:prstGeom prst="rect">
            <a:avLst/>
          </a:prstGeom>
        </p:spPr>
      </p:pic>
      <p:pic>
        <p:nvPicPr>
          <p:cNvPr id="10" name="Picture 9">
            <a:extLst>
              <a:ext uri="{FF2B5EF4-FFF2-40B4-BE49-F238E27FC236}">
                <a16:creationId xmlns:a16="http://schemas.microsoft.com/office/drawing/2014/main" id="{2AA060CC-ABCC-0745-1661-E49ECB1744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1435" y="2731902"/>
            <a:ext cx="5842395" cy="561278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8720AB5F-BBAF-1A88-DB21-B352BD76C9B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5800" y="342900"/>
            <a:ext cx="595950" cy="595950"/>
          </a:xfrm>
          <a:prstGeom prst="rect">
            <a:avLst/>
          </a:prstGeom>
        </p:spPr>
      </p:pic>
      <p:sp>
        <p:nvSpPr>
          <p:cNvPr id="3" name="TextBox 3">
            <a:extLst>
              <a:ext uri="{FF2B5EF4-FFF2-40B4-BE49-F238E27FC236}">
                <a16:creationId xmlns:a16="http://schemas.microsoft.com/office/drawing/2014/main" id="{F5EAE17E-C53A-1718-EA3D-F885D4B3C657}"/>
              </a:ext>
            </a:extLst>
          </p:cNvPr>
          <p:cNvSpPr txBox="1"/>
          <p:nvPr/>
        </p:nvSpPr>
        <p:spPr>
          <a:xfrm>
            <a:off x="1676400" y="373782"/>
            <a:ext cx="4572000" cy="534185"/>
          </a:xfrm>
          <a:prstGeom prst="rect">
            <a:avLst/>
          </a:prstGeom>
        </p:spPr>
        <p:txBody>
          <a:bodyPr wrap="square" lIns="0" tIns="0" rIns="0" bIns="0" rtlCol="0" anchor="t">
            <a:spAutoFit/>
          </a:bodyPr>
          <a:lstStyle/>
          <a:p>
            <a:pPr>
              <a:lnSpc>
                <a:spcPts val="4479"/>
              </a:lnSpc>
              <a:spcBef>
                <a:spcPct val="0"/>
              </a:spcBef>
            </a:pPr>
            <a:r>
              <a:rPr lang="vi-VN" sz="3199" dirty="0">
                <a:solidFill>
                  <a:srgbClr val="292929"/>
                </a:solidFill>
                <a:latin typeface="Montserrat"/>
              </a:rPr>
              <a:t>Shape_detector.py</a:t>
            </a:r>
            <a:endParaRPr lang="en-US" sz="3199" dirty="0">
              <a:solidFill>
                <a:srgbClr val="292929"/>
              </a:solidFill>
              <a:latin typeface="Montserrat"/>
            </a:endParaRPr>
          </a:p>
        </p:txBody>
      </p:sp>
      <p:pic>
        <p:nvPicPr>
          <p:cNvPr id="5" name="Picture 4">
            <a:extLst>
              <a:ext uri="{FF2B5EF4-FFF2-40B4-BE49-F238E27FC236}">
                <a16:creationId xmlns:a16="http://schemas.microsoft.com/office/drawing/2014/main" id="{508E32C8-6244-ED13-31B7-5D650489D3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920" y="1333500"/>
            <a:ext cx="12649200" cy="7391400"/>
          </a:xfrm>
          <a:prstGeom prst="rect">
            <a:avLst/>
          </a:prstGeom>
        </p:spPr>
      </p:pic>
      <p:sp>
        <p:nvSpPr>
          <p:cNvPr id="7" name="TextBox 16">
            <a:extLst>
              <a:ext uri="{FF2B5EF4-FFF2-40B4-BE49-F238E27FC236}">
                <a16:creationId xmlns:a16="http://schemas.microsoft.com/office/drawing/2014/main" id="{749A007B-61E3-1650-AF02-7BB543240CA0}"/>
              </a:ext>
            </a:extLst>
          </p:cNvPr>
          <p:cNvSpPr txBox="1"/>
          <p:nvPr/>
        </p:nvSpPr>
        <p:spPr>
          <a:xfrm>
            <a:off x="15468600" y="9182100"/>
            <a:ext cx="838200" cy="289543"/>
          </a:xfrm>
          <a:prstGeom prst="rect">
            <a:avLst/>
          </a:prstGeom>
        </p:spPr>
        <p:txBody>
          <a:bodyPr lIns="0" tIns="0" rIns="0" bIns="0" rtlCol="0" anchor="t">
            <a:spAutoFit/>
          </a:bodyPr>
          <a:lstStyle/>
          <a:p>
            <a:pPr algn="r">
              <a:lnSpc>
                <a:spcPts val="2184"/>
              </a:lnSpc>
            </a:pPr>
            <a:r>
              <a:rPr lang="vi-VN" sz="2400" dirty="0">
                <a:solidFill>
                  <a:srgbClr val="292929"/>
                </a:solidFill>
                <a:latin typeface="Montserrat Extra-Bold"/>
              </a:rPr>
              <a:t>09</a:t>
            </a:r>
            <a:endParaRPr lang="en-US" sz="2400" dirty="0">
              <a:solidFill>
                <a:srgbClr val="292929"/>
              </a:solidFill>
              <a:latin typeface="Montserrat Extra-Bold"/>
            </a:endParaRPr>
          </a:p>
        </p:txBody>
      </p:sp>
    </p:spTree>
    <p:extLst>
      <p:ext uri="{BB962C8B-B14F-4D97-AF65-F5344CB8AC3E}">
        <p14:creationId xmlns:p14="http://schemas.microsoft.com/office/powerpoint/2010/main" val="124372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Integral</Template>
  <TotalTime>586</TotalTime>
  <Words>962</Words>
  <Application>Microsoft Office PowerPoint</Application>
  <PresentationFormat>Custom</PresentationFormat>
  <Paragraphs>114</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Trebuchet MS</vt:lpstr>
      <vt:lpstr>Montserrat Extra-Bold</vt:lpstr>
      <vt:lpstr>Times New Roman</vt:lpstr>
      <vt:lpstr>Wingdings 3</vt:lpstr>
      <vt:lpstr>Josefin Sans Bold Bold</vt:lpstr>
      <vt:lpstr>Josefin Sans Regular</vt:lpstr>
      <vt:lpstr>Arial</vt:lpstr>
      <vt:lpstr>Tahoma</vt:lpstr>
      <vt:lpstr>Montserrat</vt:lpstr>
      <vt:lpstr>Facet</vt:lpstr>
      <vt:lpstr>PowerPoint Presentation</vt:lpstr>
      <vt:lpstr>PowerPoint Presentation</vt:lpstr>
      <vt:lpstr>PowerPoint Presentation</vt:lpstr>
      <vt:lpstr>     Trên thế giới đã từng trải qua 3 cuộc cách mạng công nghiệp lớn. Sau mỗi một cuộc cách mạng, nó làm thay đổi thế giới trên tất cả các mặt, kinh tế, xã hội, văn hóa. Và hiện nay thế giới đang bước vào cuộc cách mạng công nghiệp lần thứ tư. Đây được gọi là cuộc cách mạng số, thông qua các công nghệ như Internet vạn vật (IoT), trí tuệ nhân tạo (AI), thực tế ảo (VR), tương tác thực tế ảo (AR) và đặc biệt là xe tự hành. </vt:lpstr>
      <vt:lpstr>PowerPoint Presentation</vt:lpstr>
      <vt:lpstr>Xây dựng phần mềm phát hiện màu và vật thể dựa trên dữ liệu từ camera giám sát sử dung thư viện OpenCV trên hệ điều hành mã nguồn mở, để điều khiển xe cơ bản.  Bao gồm các nội dung sau: -  Cài đặt, cấu hình OpenCV trên hệ điều hành Linux. -  Xây dựng phần mềm phát hiện màu và vật thể dựa trên dữ liệu từ camera giám sát. -  Đánh giá tính ứng dụng thực tiễn của đề tài.</vt:lpstr>
      <vt:lpstr> Open CV  Rasberry Pi 3  Module L298 để điều khiển động cơ DC    </vt:lpstr>
      <vt:lpstr>PowerPoint Presentation</vt:lpstr>
      <vt:lpstr>PowerPoint Presentation</vt:lpstr>
      <vt:lpstr>PowerPoint Presentation</vt:lpstr>
      <vt:lpstr>PowerPoint Presentation</vt:lpstr>
      <vt:lpstr>PowerPoint Presentation</vt:lpstr>
      <vt:lpstr>Khung xe</vt:lpstr>
      <vt:lpstr>PowerPoint Presentation</vt:lpstr>
      <vt:lpstr>PowerPoint Presentation</vt:lpstr>
      <vt:lpstr>PowerPoint Presentation</vt:lpstr>
      <vt:lpstr>PowerPoint Presentation</vt:lpstr>
      <vt:lpstr>PowerPoint Presentation</vt:lpstr>
      <vt:lpstr>PowerPoint Presentation</vt:lpstr>
      <vt:lpstr>Nhận xét: Sau khi thực hiện đề tài tuy đã hoàn thành nhưng vẫn chưa đạt được hiểu quả tốt nhất do quá trình xửu lý ảnh trên rasberry 3 vì thời gian nhận dạng và delay chậm nên khá lâu.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Đen và Đỏ Khởi nghiệp Đơn giản Công nghệ Hoạt họa Bản thuyết trình</dc:title>
  <cp:lastModifiedBy>Trần Lâm Tuấn Đạt</cp:lastModifiedBy>
  <cp:revision>47</cp:revision>
  <dcterms:created xsi:type="dcterms:W3CDTF">2006-08-16T00:00:00Z</dcterms:created>
  <dcterms:modified xsi:type="dcterms:W3CDTF">2022-05-18T02:13:08Z</dcterms:modified>
  <dc:identifier>DAFApmx9v2M</dc:identifier>
</cp:coreProperties>
</file>